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5143500" cx="9144000"/>
  <p:notesSz cx="6858000" cy="9144000"/>
  <p:embeddedFontLst>
    <p:embeddedFont>
      <p:font typeface="Roboto"/>
      <p:regular r:id="rId22"/>
      <p:bold r:id="rId23"/>
      <p:italic r:id="rId24"/>
      <p:boldItalic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customXml" Target="../customXml/item1.xml"/><Relationship Id="rId21" Type="http://schemas.openxmlformats.org/officeDocument/2006/relationships/slide" Target="slides/slide16.xml"/><Relationship Id="rId3" Type="http://schemas.openxmlformats.org/officeDocument/2006/relationships/presProps" Target="presProps.xml"/><Relationship Id="rId25" Type="http://schemas.openxmlformats.org/officeDocument/2006/relationships/font" Target="fonts/Roboto-boldItalic.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0" Type="http://schemas.openxmlformats.org/officeDocument/2006/relationships/slide" Target="slides/slide15.xml"/><Relationship Id="rId2" Type="http://schemas.openxmlformats.org/officeDocument/2006/relationships/viewProps" Target="viewProps.xml"/><Relationship Id="rId16" Type="http://schemas.openxmlformats.org/officeDocument/2006/relationships/slide" Target="slides/slide11.xml"/><Relationship Id="rId24" Type="http://schemas.openxmlformats.org/officeDocument/2006/relationships/font" Target="fonts/Roboto-italic.fntdata"/><Relationship Id="rId1" Type="http://schemas.openxmlformats.org/officeDocument/2006/relationships/theme" Target="theme/theme2.xml"/><Relationship Id="rId6" Type="http://schemas.openxmlformats.org/officeDocument/2006/relationships/slide" Target="slides/slide1.xml"/><Relationship Id="rId11" Type="http://schemas.openxmlformats.org/officeDocument/2006/relationships/slide" Target="slides/slide6.xml"/><Relationship Id="rId23" Type="http://schemas.openxmlformats.org/officeDocument/2006/relationships/font" Target="fonts/Roboto-bold.fntdata"/><Relationship Id="rId5" Type="http://schemas.openxmlformats.org/officeDocument/2006/relationships/notesMaster" Target="notesMasters/notesMaster1.xml"/><Relationship Id="rId15" Type="http://schemas.openxmlformats.org/officeDocument/2006/relationships/slide" Target="slides/slide10.xml"/><Relationship Id="rId28" Type="http://schemas.openxmlformats.org/officeDocument/2006/relationships/customXml" Target="../customXml/item3.xml"/><Relationship Id="rId10" Type="http://schemas.openxmlformats.org/officeDocument/2006/relationships/slide" Target="slides/slide5.xml"/><Relationship Id="rId19" Type="http://schemas.openxmlformats.org/officeDocument/2006/relationships/slide" Target="slides/slide14.xml"/><Relationship Id="rId22" Type="http://schemas.openxmlformats.org/officeDocument/2006/relationships/font" Target="fonts/Roboto-regular.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7"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34819c2c6ba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34819c2c6ba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see that the cells at T2 are much smaller than they were at T0 and T1</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33d992af61b_0_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33d992af61b_0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33d992af61b_0_3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33d992af61b_0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33d992af61b_0_3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33d992af61b_0_3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348621f9765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348621f9765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318de58d121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318de58d121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33d992af61b_0_3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33d992af61b_0_3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318de58d121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318de58d121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318de58d121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318de58d121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asked about other things this is important to like carbon cycle, you can talk about how for your own interests this is the big thing. But this research does impact other things like the carbon cycle.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33d992af61b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33d992af61b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someone asks about change in cell size, you can add in that it's vital to the overall research project to detect if the cells are "stressed". Optical density can tell us this, but your cell size change data is a novel aspect of adding to that point!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33d992af61b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33d992af61b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318de58d121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318de58d121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33d992af61b_0_2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33d992af61b_0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see that the cells at T2 are much smaller than they were at T0 and T1</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34819c2c6ba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34819c2c6ba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see that the cells at T2 are much smaller than they were at T0 and T1</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34819c2c6ba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34819c2c6ba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see that the cells at T2 are much smaller than they were at T0 and T1</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0.png"/><Relationship Id="rId4" Type="http://schemas.openxmlformats.org/officeDocument/2006/relationships/image" Target="../media/image2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11.png"/><Relationship Id="rId5" Type="http://schemas.openxmlformats.org/officeDocument/2006/relationships/image" Target="../media/image18.png"/><Relationship Id="rId6"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9.png"/><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0.png"/><Relationship Id="rId4" Type="http://schemas.openxmlformats.org/officeDocument/2006/relationships/hyperlink" Target="http://www.linkedin.com/in/kadin-pulliam-7035b6191"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6.jpg"/><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10.jpg"/><Relationship Id="rId5"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3.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flipH="1" rot="5400000">
            <a:off x="-539160" y="-10"/>
            <a:ext cx="5155000" cy="5143519"/>
          </a:xfrm>
          <a:prstGeom prst="rect">
            <a:avLst/>
          </a:prstGeom>
          <a:noFill/>
          <a:ln>
            <a:noFill/>
          </a:ln>
        </p:spPr>
      </p:pic>
      <p:pic>
        <p:nvPicPr>
          <p:cNvPr id="55" name="Google Shape;55;p13"/>
          <p:cNvPicPr preferRelativeResize="0"/>
          <p:nvPr/>
        </p:nvPicPr>
        <p:blipFill>
          <a:blip r:embed="rId3">
            <a:alphaModFix/>
          </a:blip>
          <a:stretch>
            <a:fillRect/>
          </a:stretch>
        </p:blipFill>
        <p:spPr>
          <a:xfrm rot="-5400000">
            <a:off x="4604359" y="0"/>
            <a:ext cx="5154980" cy="5143499"/>
          </a:xfrm>
          <a:prstGeom prst="rect">
            <a:avLst/>
          </a:prstGeom>
          <a:noFill/>
          <a:ln>
            <a:noFill/>
          </a:ln>
        </p:spPr>
      </p:pic>
      <p:sp>
        <p:nvSpPr>
          <p:cNvPr id="56" name="Google Shape;56;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SzPts val="891"/>
              <a:buNone/>
            </a:pPr>
            <a:r>
              <a:rPr i="1" lang="en" sz="4580">
                <a:highlight>
                  <a:srgbClr val="000000"/>
                </a:highlight>
                <a:latin typeface="Roboto"/>
                <a:ea typeface="Roboto"/>
                <a:cs typeface="Roboto"/>
                <a:sym typeface="Roboto"/>
              </a:rPr>
              <a:t>Exploring the Dynamics of Cell Morphology </a:t>
            </a:r>
            <a:r>
              <a:rPr i="1" lang="en" sz="4580">
                <a:highlight>
                  <a:srgbClr val="000000"/>
                </a:highlight>
                <a:latin typeface="Roboto"/>
                <a:ea typeface="Roboto"/>
                <a:cs typeface="Roboto"/>
                <a:sym typeface="Roboto"/>
              </a:rPr>
              <a:t>and</a:t>
            </a:r>
            <a:r>
              <a:rPr i="1" lang="en" sz="4580">
                <a:highlight>
                  <a:srgbClr val="000000"/>
                </a:highlight>
                <a:latin typeface="Roboto"/>
                <a:ea typeface="Roboto"/>
                <a:cs typeface="Roboto"/>
                <a:sym typeface="Roboto"/>
              </a:rPr>
              <a:t> Organic Carbon Concentration</a:t>
            </a:r>
            <a:endParaRPr i="1" sz="4580">
              <a:highlight>
                <a:srgbClr val="434343"/>
              </a:highlight>
              <a:latin typeface="Roboto"/>
              <a:ea typeface="Roboto"/>
              <a:cs typeface="Roboto"/>
              <a:sym typeface="Roboto"/>
            </a:endParaRPr>
          </a:p>
        </p:txBody>
      </p:sp>
      <p:sp>
        <p:nvSpPr>
          <p:cNvPr id="57" name="Google Shape;57;p13"/>
          <p:cNvSpPr txBox="1"/>
          <p:nvPr>
            <p:ph idx="1" type="subTitle"/>
          </p:nvPr>
        </p:nvSpPr>
        <p:spPr>
          <a:xfrm>
            <a:off x="311700" y="2834125"/>
            <a:ext cx="8520600" cy="1448400"/>
          </a:xfrm>
          <a:prstGeom prst="rect">
            <a:avLst/>
          </a:prstGeom>
        </p:spPr>
        <p:txBody>
          <a:bodyPr anchorCtr="0" anchor="t" bIns="91425" lIns="91425" spcFirstLastPara="1" rIns="91425" wrap="square" tIns="91425">
            <a:normAutofit lnSpcReduction="20000"/>
          </a:bodyPr>
          <a:lstStyle/>
          <a:p>
            <a:pPr indent="0" lvl="0" marL="0" rtl="0" algn="ctr">
              <a:spcBef>
                <a:spcPts val="0"/>
              </a:spcBef>
              <a:spcAft>
                <a:spcPts val="0"/>
              </a:spcAft>
              <a:buNone/>
            </a:pPr>
            <a:r>
              <a:rPr i="1" lang="en">
                <a:solidFill>
                  <a:srgbClr val="F4CCCC"/>
                </a:solidFill>
                <a:highlight>
                  <a:schemeClr val="lt1"/>
                </a:highlight>
                <a:latin typeface="Roboto"/>
                <a:ea typeface="Roboto"/>
                <a:cs typeface="Roboto"/>
                <a:sym typeface="Roboto"/>
              </a:rPr>
              <a:t>Kadin Pulliam, Emma Brown, and Elizabeth Trembath-Reichert</a:t>
            </a:r>
            <a:endParaRPr i="1">
              <a:solidFill>
                <a:srgbClr val="F4CCCC"/>
              </a:solidFill>
              <a:highlight>
                <a:schemeClr val="lt1"/>
              </a:highlight>
              <a:latin typeface="Roboto"/>
              <a:ea typeface="Roboto"/>
              <a:cs typeface="Roboto"/>
              <a:sym typeface="Roboto"/>
            </a:endParaRPr>
          </a:p>
          <a:p>
            <a:pPr indent="0" lvl="0" marL="0" rtl="0" algn="ctr">
              <a:spcBef>
                <a:spcPts val="0"/>
              </a:spcBef>
              <a:spcAft>
                <a:spcPts val="0"/>
              </a:spcAft>
              <a:buNone/>
            </a:pPr>
            <a:r>
              <a:t/>
            </a:r>
            <a:endParaRPr i="1" sz="2564">
              <a:solidFill>
                <a:srgbClr val="F4CCCC"/>
              </a:solidFill>
              <a:highlight>
                <a:schemeClr val="lt1"/>
              </a:highlight>
              <a:latin typeface="Roboto"/>
              <a:ea typeface="Roboto"/>
              <a:cs typeface="Roboto"/>
              <a:sym typeface="Roboto"/>
            </a:endParaRPr>
          </a:p>
          <a:p>
            <a:pPr indent="0" lvl="0" marL="0" rtl="0" algn="ctr">
              <a:spcBef>
                <a:spcPts val="0"/>
              </a:spcBef>
              <a:spcAft>
                <a:spcPts val="0"/>
              </a:spcAft>
              <a:buNone/>
            </a:pPr>
            <a:r>
              <a:rPr i="1" lang="en" sz="2032">
                <a:solidFill>
                  <a:srgbClr val="F4CCCC"/>
                </a:solidFill>
                <a:highlight>
                  <a:schemeClr val="lt1"/>
                </a:highlight>
                <a:latin typeface="Roboto"/>
                <a:ea typeface="Roboto"/>
                <a:cs typeface="Roboto"/>
                <a:sym typeface="Roboto"/>
              </a:rPr>
              <a:t>Arizona State University</a:t>
            </a:r>
            <a:endParaRPr i="1" sz="2032">
              <a:solidFill>
                <a:srgbClr val="F4CCCC"/>
              </a:solidFill>
              <a:highlight>
                <a:schemeClr val="lt1"/>
              </a:highlight>
              <a:latin typeface="Roboto"/>
              <a:ea typeface="Roboto"/>
              <a:cs typeface="Roboto"/>
              <a:sym typeface="Roboto"/>
            </a:endParaRPr>
          </a:p>
        </p:txBody>
      </p:sp>
      <p:pic>
        <p:nvPicPr>
          <p:cNvPr id="58" name="Google Shape;58;p13"/>
          <p:cNvPicPr preferRelativeResize="0"/>
          <p:nvPr/>
        </p:nvPicPr>
        <p:blipFill>
          <a:blip r:embed="rId4">
            <a:alphaModFix/>
          </a:blip>
          <a:stretch>
            <a:fillRect/>
          </a:stretch>
        </p:blipFill>
        <p:spPr>
          <a:xfrm>
            <a:off x="-533425" y="0"/>
            <a:ext cx="971651" cy="15038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2"/>
          <p:cNvSpPr txBox="1"/>
          <p:nvPr>
            <p:ph type="title"/>
          </p:nvPr>
        </p:nvSpPr>
        <p:spPr>
          <a:xfrm>
            <a:off x="6900" y="-121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u="sng">
                <a:latin typeface="Roboto"/>
                <a:ea typeface="Roboto"/>
                <a:cs typeface="Roboto"/>
                <a:sym typeface="Roboto"/>
              </a:rPr>
              <a:t>Visual Results - 15C Carbon Limited</a:t>
            </a:r>
            <a:endParaRPr u="sng">
              <a:latin typeface="Roboto"/>
              <a:ea typeface="Roboto"/>
              <a:cs typeface="Roboto"/>
              <a:sym typeface="Roboto"/>
            </a:endParaRPr>
          </a:p>
        </p:txBody>
      </p:sp>
      <p:cxnSp>
        <p:nvCxnSpPr>
          <p:cNvPr id="135" name="Google Shape;135;p22"/>
          <p:cNvCxnSpPr/>
          <p:nvPr/>
        </p:nvCxnSpPr>
        <p:spPr>
          <a:xfrm>
            <a:off x="4235150" y="2690975"/>
            <a:ext cx="658500" cy="0"/>
          </a:xfrm>
          <a:prstGeom prst="straightConnector1">
            <a:avLst/>
          </a:prstGeom>
          <a:noFill/>
          <a:ln cap="flat" cmpd="sng" w="38100">
            <a:solidFill>
              <a:schemeClr val="dk1"/>
            </a:solidFill>
            <a:prstDash val="solid"/>
            <a:round/>
            <a:headEnd len="med" w="med" type="none"/>
            <a:tailEnd len="med" w="med" type="triangle"/>
          </a:ln>
        </p:spPr>
      </p:cxnSp>
      <p:sp>
        <p:nvSpPr>
          <p:cNvPr id="136" name="Google Shape;136;p22"/>
          <p:cNvSpPr txBox="1"/>
          <p:nvPr/>
        </p:nvSpPr>
        <p:spPr>
          <a:xfrm>
            <a:off x="85436" y="4637450"/>
            <a:ext cx="3911400" cy="36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Roboto"/>
                <a:ea typeface="Roboto"/>
                <a:cs typeface="Roboto"/>
                <a:sym typeface="Roboto"/>
              </a:rPr>
              <a:t>15</a:t>
            </a:r>
            <a:r>
              <a:rPr lang="en" sz="2000">
                <a:solidFill>
                  <a:schemeClr val="dk1"/>
                </a:solidFill>
                <a:latin typeface="Roboto"/>
                <a:ea typeface="Roboto"/>
                <a:cs typeface="Roboto"/>
                <a:sym typeface="Roboto"/>
              </a:rPr>
              <a:t>C Limited Early Growth Phase</a:t>
            </a:r>
            <a:endParaRPr sz="2000">
              <a:solidFill>
                <a:schemeClr val="dk1"/>
              </a:solidFill>
              <a:latin typeface="Roboto"/>
              <a:ea typeface="Roboto"/>
              <a:cs typeface="Roboto"/>
              <a:sym typeface="Roboto"/>
            </a:endParaRPr>
          </a:p>
        </p:txBody>
      </p:sp>
      <p:sp>
        <p:nvSpPr>
          <p:cNvPr id="137" name="Google Shape;137;p22"/>
          <p:cNvSpPr txBox="1"/>
          <p:nvPr/>
        </p:nvSpPr>
        <p:spPr>
          <a:xfrm>
            <a:off x="5131961" y="4637450"/>
            <a:ext cx="3911400" cy="36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Roboto"/>
                <a:ea typeface="Roboto"/>
                <a:cs typeface="Roboto"/>
                <a:sym typeface="Roboto"/>
              </a:rPr>
              <a:t>15</a:t>
            </a:r>
            <a:r>
              <a:rPr lang="en" sz="2000">
                <a:solidFill>
                  <a:schemeClr val="dk1"/>
                </a:solidFill>
                <a:latin typeface="Roboto"/>
                <a:ea typeface="Roboto"/>
                <a:cs typeface="Roboto"/>
                <a:sym typeface="Roboto"/>
              </a:rPr>
              <a:t>C Limited Late Growth Phase</a:t>
            </a:r>
            <a:endParaRPr sz="2000">
              <a:solidFill>
                <a:schemeClr val="dk1"/>
              </a:solidFill>
              <a:latin typeface="Roboto"/>
              <a:ea typeface="Roboto"/>
              <a:cs typeface="Roboto"/>
              <a:sym typeface="Roboto"/>
            </a:endParaRPr>
          </a:p>
        </p:txBody>
      </p:sp>
      <p:pic>
        <p:nvPicPr>
          <p:cNvPr id="138" name="Google Shape;138;p22"/>
          <p:cNvPicPr preferRelativeResize="0"/>
          <p:nvPr/>
        </p:nvPicPr>
        <p:blipFill>
          <a:blip r:embed="rId3">
            <a:alphaModFix/>
          </a:blip>
          <a:stretch>
            <a:fillRect/>
          </a:stretch>
        </p:blipFill>
        <p:spPr>
          <a:xfrm>
            <a:off x="85421" y="669641"/>
            <a:ext cx="3967775" cy="3967811"/>
          </a:xfrm>
          <a:prstGeom prst="rect">
            <a:avLst/>
          </a:prstGeom>
          <a:noFill/>
          <a:ln>
            <a:noFill/>
          </a:ln>
        </p:spPr>
      </p:pic>
      <p:pic>
        <p:nvPicPr>
          <p:cNvPr id="139" name="Google Shape;139;p22"/>
          <p:cNvPicPr preferRelativeResize="0"/>
          <p:nvPr/>
        </p:nvPicPr>
        <p:blipFill>
          <a:blip r:embed="rId4">
            <a:alphaModFix/>
          </a:blip>
          <a:stretch>
            <a:fillRect/>
          </a:stretch>
        </p:blipFill>
        <p:spPr>
          <a:xfrm>
            <a:off x="5075600" y="674151"/>
            <a:ext cx="3967776" cy="3963299"/>
          </a:xfrm>
          <a:prstGeom prst="rect">
            <a:avLst/>
          </a:prstGeom>
          <a:noFill/>
          <a:ln>
            <a:noFill/>
          </a:ln>
        </p:spPr>
      </p:pic>
      <p:sp>
        <p:nvSpPr>
          <p:cNvPr id="140" name="Google Shape;140;p22"/>
          <p:cNvSpPr txBox="1"/>
          <p:nvPr>
            <p:ph idx="1" type="body"/>
          </p:nvPr>
        </p:nvSpPr>
        <p:spPr>
          <a:xfrm>
            <a:off x="5312763" y="122825"/>
            <a:ext cx="3837300" cy="437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SzPts val="1018"/>
              <a:buNone/>
            </a:pPr>
            <a:r>
              <a:rPr i="1" lang="en" sz="1365">
                <a:solidFill>
                  <a:schemeClr val="dk1"/>
                </a:solidFill>
                <a:latin typeface="Roboto"/>
                <a:ea typeface="Roboto"/>
                <a:cs typeface="Roboto"/>
                <a:sym typeface="Roboto"/>
              </a:rPr>
              <a:t>Percent Enrichment of 13C bicarbonate: </a:t>
            </a:r>
            <a:r>
              <a:rPr b="1" i="1" lang="en" sz="1365">
                <a:solidFill>
                  <a:schemeClr val="dk1"/>
                </a:solidFill>
                <a:latin typeface="Roboto"/>
                <a:ea typeface="Roboto"/>
                <a:cs typeface="Roboto"/>
                <a:sym typeface="Roboto"/>
              </a:rPr>
              <a:t>0</a:t>
            </a:r>
            <a:r>
              <a:rPr b="1" i="1" lang="en" sz="1365">
                <a:solidFill>
                  <a:schemeClr val="dk1"/>
                </a:solidFill>
                <a:latin typeface="Roboto"/>
                <a:ea typeface="Roboto"/>
                <a:cs typeface="Roboto"/>
                <a:sym typeface="Roboto"/>
              </a:rPr>
              <a:t>.51%</a:t>
            </a:r>
            <a:endParaRPr b="1" i="1" sz="1365">
              <a:solidFill>
                <a:schemeClr val="dk1"/>
              </a:solidFill>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3"/>
          <p:cNvSpPr txBox="1"/>
          <p:nvPr>
            <p:ph type="title"/>
          </p:nvPr>
        </p:nvSpPr>
        <p:spPr>
          <a:xfrm>
            <a:off x="6900" y="64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u="sng">
                <a:latin typeface="Roboto"/>
                <a:ea typeface="Roboto"/>
                <a:cs typeface="Roboto"/>
                <a:sym typeface="Roboto"/>
              </a:rPr>
              <a:t>Results - Cell Size, Carbon Ideal (TG50)</a:t>
            </a:r>
            <a:endParaRPr u="sng">
              <a:latin typeface="Roboto"/>
              <a:ea typeface="Roboto"/>
              <a:cs typeface="Roboto"/>
              <a:sym typeface="Roboto"/>
            </a:endParaRPr>
          </a:p>
        </p:txBody>
      </p:sp>
      <p:sp>
        <p:nvSpPr>
          <p:cNvPr id="146" name="Google Shape;146;p23"/>
          <p:cNvSpPr txBox="1"/>
          <p:nvPr>
            <p:ph idx="1" type="body"/>
          </p:nvPr>
        </p:nvSpPr>
        <p:spPr>
          <a:xfrm>
            <a:off x="311700" y="636725"/>
            <a:ext cx="2940600" cy="4353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1"/>
                </a:solidFill>
                <a:latin typeface="Roboto"/>
                <a:ea typeface="Roboto"/>
                <a:cs typeface="Roboto"/>
                <a:sym typeface="Roboto"/>
              </a:rPr>
              <a:t>At ideal temperature and organic carbon concentration, the sizes of the cells don’t change significantly. However, the </a:t>
            </a:r>
            <a:r>
              <a:rPr i="1" lang="en">
                <a:solidFill>
                  <a:schemeClr val="dk1"/>
                </a:solidFill>
                <a:latin typeface="Roboto"/>
                <a:ea typeface="Roboto"/>
                <a:cs typeface="Roboto"/>
                <a:sym typeface="Roboto"/>
              </a:rPr>
              <a:t>range</a:t>
            </a:r>
            <a:r>
              <a:rPr lang="en">
                <a:solidFill>
                  <a:schemeClr val="dk1"/>
                </a:solidFill>
                <a:latin typeface="Roboto"/>
                <a:ea typeface="Roboto"/>
                <a:cs typeface="Roboto"/>
                <a:sym typeface="Roboto"/>
              </a:rPr>
              <a:t> of sizes increases!</a:t>
            </a:r>
            <a:endParaRPr>
              <a:solidFill>
                <a:schemeClr val="dk1"/>
              </a:solidFill>
              <a:latin typeface="Roboto"/>
              <a:ea typeface="Roboto"/>
              <a:cs typeface="Roboto"/>
              <a:sym typeface="Roboto"/>
            </a:endParaRPr>
          </a:p>
          <a:p>
            <a:pPr indent="0" lvl="0" marL="0" rtl="0" algn="l">
              <a:spcBef>
                <a:spcPts val="1200"/>
              </a:spcBef>
              <a:spcAft>
                <a:spcPts val="0"/>
              </a:spcAft>
              <a:buNone/>
            </a:pPr>
            <a:r>
              <a:t/>
            </a:r>
            <a:endParaRPr>
              <a:solidFill>
                <a:schemeClr val="dk1"/>
              </a:solidFill>
              <a:latin typeface="Roboto"/>
              <a:ea typeface="Roboto"/>
              <a:cs typeface="Roboto"/>
              <a:sym typeface="Roboto"/>
            </a:endParaRPr>
          </a:p>
          <a:p>
            <a:pPr indent="0" lvl="0" marL="0" rtl="0" algn="l">
              <a:spcBef>
                <a:spcPts val="1200"/>
              </a:spcBef>
              <a:spcAft>
                <a:spcPts val="1200"/>
              </a:spcAft>
              <a:buNone/>
            </a:pPr>
            <a:r>
              <a:rPr lang="en">
                <a:solidFill>
                  <a:schemeClr val="dk1"/>
                </a:solidFill>
                <a:latin typeface="Roboto"/>
                <a:ea typeface="Roboto"/>
                <a:cs typeface="Roboto"/>
                <a:sym typeface="Roboto"/>
              </a:rPr>
              <a:t>At colder temperatures, we see a </a:t>
            </a:r>
            <a:r>
              <a:rPr lang="en">
                <a:solidFill>
                  <a:schemeClr val="dk1"/>
                </a:solidFill>
                <a:latin typeface="Roboto"/>
                <a:ea typeface="Roboto"/>
                <a:cs typeface="Roboto"/>
                <a:sym typeface="Roboto"/>
              </a:rPr>
              <a:t>significant</a:t>
            </a:r>
            <a:r>
              <a:rPr lang="en">
                <a:solidFill>
                  <a:schemeClr val="dk1"/>
                </a:solidFill>
                <a:latin typeface="Roboto"/>
                <a:ea typeface="Roboto"/>
                <a:cs typeface="Roboto"/>
                <a:sym typeface="Roboto"/>
              </a:rPr>
              <a:t> decrease in size, and decrease in the range of sizes.</a:t>
            </a:r>
            <a:endParaRPr>
              <a:solidFill>
                <a:schemeClr val="dk1"/>
              </a:solidFill>
              <a:latin typeface="Roboto"/>
              <a:ea typeface="Roboto"/>
              <a:cs typeface="Roboto"/>
              <a:sym typeface="Roboto"/>
            </a:endParaRPr>
          </a:p>
        </p:txBody>
      </p:sp>
      <p:pic>
        <p:nvPicPr>
          <p:cNvPr id="147" name="Google Shape;147;p23"/>
          <p:cNvPicPr preferRelativeResize="0"/>
          <p:nvPr/>
        </p:nvPicPr>
        <p:blipFill>
          <a:blip r:embed="rId3">
            <a:alphaModFix/>
          </a:blip>
          <a:stretch>
            <a:fillRect/>
          </a:stretch>
        </p:blipFill>
        <p:spPr>
          <a:xfrm>
            <a:off x="3396900" y="628411"/>
            <a:ext cx="5639451" cy="995189"/>
          </a:xfrm>
          <a:prstGeom prst="rect">
            <a:avLst/>
          </a:prstGeom>
          <a:noFill/>
          <a:ln>
            <a:noFill/>
          </a:ln>
        </p:spPr>
      </p:pic>
      <p:pic>
        <p:nvPicPr>
          <p:cNvPr id="148" name="Google Shape;148;p23" title="TG50 Total Cell Area Boxplot.png"/>
          <p:cNvPicPr preferRelativeResize="0"/>
          <p:nvPr/>
        </p:nvPicPr>
        <p:blipFill>
          <a:blip r:embed="rId4">
            <a:alphaModFix/>
          </a:blip>
          <a:stretch>
            <a:fillRect/>
          </a:stretch>
        </p:blipFill>
        <p:spPr>
          <a:xfrm>
            <a:off x="3396901" y="1687326"/>
            <a:ext cx="5639491" cy="33842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4"/>
          <p:cNvSpPr txBox="1"/>
          <p:nvPr>
            <p:ph type="title"/>
          </p:nvPr>
        </p:nvSpPr>
        <p:spPr>
          <a:xfrm>
            <a:off x="6900" y="64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u="sng">
                <a:latin typeface="Roboto"/>
                <a:ea typeface="Roboto"/>
                <a:cs typeface="Roboto"/>
                <a:sym typeface="Roboto"/>
              </a:rPr>
              <a:t>Results - Cell Size, Carbon Limited (TG5)</a:t>
            </a:r>
            <a:endParaRPr u="sng">
              <a:latin typeface="Roboto"/>
              <a:ea typeface="Roboto"/>
              <a:cs typeface="Roboto"/>
              <a:sym typeface="Roboto"/>
            </a:endParaRPr>
          </a:p>
          <a:p>
            <a:pPr indent="0" lvl="0" marL="0" rtl="0" algn="l">
              <a:spcBef>
                <a:spcPts val="0"/>
              </a:spcBef>
              <a:spcAft>
                <a:spcPts val="0"/>
              </a:spcAft>
              <a:buNone/>
            </a:pPr>
            <a:r>
              <a:t/>
            </a:r>
            <a:endParaRPr u="sng">
              <a:latin typeface="Roboto"/>
              <a:ea typeface="Roboto"/>
              <a:cs typeface="Roboto"/>
              <a:sym typeface="Roboto"/>
            </a:endParaRPr>
          </a:p>
        </p:txBody>
      </p:sp>
      <p:sp>
        <p:nvSpPr>
          <p:cNvPr id="154" name="Google Shape;154;p24"/>
          <p:cNvSpPr txBox="1"/>
          <p:nvPr>
            <p:ph idx="1" type="body"/>
          </p:nvPr>
        </p:nvSpPr>
        <p:spPr>
          <a:xfrm>
            <a:off x="311700" y="636725"/>
            <a:ext cx="2940600" cy="4353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1"/>
                </a:solidFill>
                <a:latin typeface="Roboto"/>
                <a:ea typeface="Roboto"/>
                <a:cs typeface="Roboto"/>
                <a:sym typeface="Roboto"/>
              </a:rPr>
              <a:t>Significant decrease in cell size and range of size at 30C over time!</a:t>
            </a:r>
            <a:endParaRPr>
              <a:solidFill>
                <a:schemeClr val="dk1"/>
              </a:solidFill>
              <a:latin typeface="Roboto"/>
              <a:ea typeface="Roboto"/>
              <a:cs typeface="Roboto"/>
              <a:sym typeface="Roboto"/>
            </a:endParaRPr>
          </a:p>
          <a:p>
            <a:pPr indent="0" lvl="0" marL="0" rtl="0" algn="l">
              <a:spcBef>
                <a:spcPts val="1200"/>
              </a:spcBef>
              <a:spcAft>
                <a:spcPts val="0"/>
              </a:spcAft>
              <a:buNone/>
            </a:pPr>
            <a:r>
              <a:t/>
            </a:r>
            <a:endParaRPr>
              <a:solidFill>
                <a:schemeClr val="dk1"/>
              </a:solidFill>
              <a:latin typeface="Roboto"/>
              <a:ea typeface="Roboto"/>
              <a:cs typeface="Roboto"/>
              <a:sym typeface="Roboto"/>
            </a:endParaRPr>
          </a:p>
          <a:p>
            <a:pPr indent="0" lvl="0" marL="0" rtl="0" algn="l">
              <a:spcBef>
                <a:spcPts val="1200"/>
              </a:spcBef>
              <a:spcAft>
                <a:spcPts val="1200"/>
              </a:spcAft>
              <a:buNone/>
            </a:pPr>
            <a:r>
              <a:rPr lang="en">
                <a:solidFill>
                  <a:schemeClr val="dk1"/>
                </a:solidFill>
                <a:latin typeface="Roboto"/>
                <a:ea typeface="Roboto"/>
                <a:cs typeface="Roboto"/>
                <a:sym typeface="Roboto"/>
              </a:rPr>
              <a:t>At 15C, we don’t see the same decrease in size. Range of size seems to stay constant, and we find a significant </a:t>
            </a:r>
            <a:r>
              <a:rPr lang="en">
                <a:solidFill>
                  <a:schemeClr val="dk1"/>
                </a:solidFill>
                <a:latin typeface="Roboto"/>
                <a:ea typeface="Roboto"/>
                <a:cs typeface="Roboto"/>
                <a:sym typeface="Roboto"/>
              </a:rPr>
              <a:t>increase</a:t>
            </a:r>
            <a:r>
              <a:rPr lang="en">
                <a:solidFill>
                  <a:schemeClr val="dk1"/>
                </a:solidFill>
                <a:latin typeface="Roboto"/>
                <a:ea typeface="Roboto"/>
                <a:cs typeface="Roboto"/>
                <a:sym typeface="Roboto"/>
              </a:rPr>
              <a:t> in median cell size (this may be a statistical error however).</a:t>
            </a:r>
            <a:endParaRPr>
              <a:solidFill>
                <a:schemeClr val="dk1"/>
              </a:solidFill>
              <a:latin typeface="Roboto"/>
              <a:ea typeface="Roboto"/>
              <a:cs typeface="Roboto"/>
              <a:sym typeface="Roboto"/>
            </a:endParaRPr>
          </a:p>
        </p:txBody>
      </p:sp>
      <p:pic>
        <p:nvPicPr>
          <p:cNvPr id="155" name="Google Shape;155;p24"/>
          <p:cNvPicPr preferRelativeResize="0"/>
          <p:nvPr/>
        </p:nvPicPr>
        <p:blipFill>
          <a:blip r:embed="rId3">
            <a:alphaModFix/>
          </a:blip>
          <a:stretch>
            <a:fillRect/>
          </a:stretch>
        </p:blipFill>
        <p:spPr>
          <a:xfrm>
            <a:off x="3396900" y="685607"/>
            <a:ext cx="5639451" cy="965318"/>
          </a:xfrm>
          <a:prstGeom prst="rect">
            <a:avLst/>
          </a:prstGeom>
          <a:noFill/>
          <a:ln>
            <a:noFill/>
          </a:ln>
        </p:spPr>
      </p:pic>
      <p:pic>
        <p:nvPicPr>
          <p:cNvPr id="156" name="Google Shape;156;p24" title="TG5 Total Cell Area Boxplot.png"/>
          <p:cNvPicPr preferRelativeResize="0"/>
          <p:nvPr/>
        </p:nvPicPr>
        <p:blipFill>
          <a:blip r:embed="rId4">
            <a:alphaModFix/>
          </a:blip>
          <a:stretch>
            <a:fillRect/>
          </a:stretch>
        </p:blipFill>
        <p:spPr>
          <a:xfrm>
            <a:off x="3396900" y="1699800"/>
            <a:ext cx="5639409" cy="33841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5"/>
          <p:cNvSpPr txBox="1"/>
          <p:nvPr>
            <p:ph type="title"/>
          </p:nvPr>
        </p:nvSpPr>
        <p:spPr>
          <a:xfrm>
            <a:off x="-69300" y="-883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u="sng">
                <a:latin typeface="Roboto"/>
                <a:ea typeface="Roboto"/>
                <a:cs typeface="Roboto"/>
                <a:sym typeface="Roboto"/>
              </a:rPr>
              <a:t>Results - C</a:t>
            </a:r>
            <a:r>
              <a:rPr lang="en" u="sng">
                <a:latin typeface="Roboto"/>
                <a:ea typeface="Roboto"/>
                <a:cs typeface="Roboto"/>
                <a:sym typeface="Roboto"/>
              </a:rPr>
              <a:t>ell Size Data Comparisons</a:t>
            </a:r>
            <a:endParaRPr u="sng">
              <a:latin typeface="Roboto"/>
              <a:ea typeface="Roboto"/>
              <a:cs typeface="Roboto"/>
              <a:sym typeface="Roboto"/>
            </a:endParaRPr>
          </a:p>
        </p:txBody>
      </p:sp>
      <p:pic>
        <p:nvPicPr>
          <p:cNvPr id="162" name="Google Shape;162;p25"/>
          <p:cNvPicPr preferRelativeResize="0"/>
          <p:nvPr/>
        </p:nvPicPr>
        <p:blipFill>
          <a:blip r:embed="rId3">
            <a:alphaModFix/>
          </a:blip>
          <a:stretch>
            <a:fillRect/>
          </a:stretch>
        </p:blipFill>
        <p:spPr>
          <a:xfrm>
            <a:off x="4180975" y="410153"/>
            <a:ext cx="4899626" cy="1022272"/>
          </a:xfrm>
          <a:prstGeom prst="rect">
            <a:avLst/>
          </a:prstGeom>
          <a:noFill/>
          <a:ln>
            <a:noFill/>
          </a:ln>
        </p:spPr>
      </p:pic>
      <p:sp>
        <p:nvSpPr>
          <p:cNvPr id="163" name="Google Shape;163;p25"/>
          <p:cNvSpPr txBox="1"/>
          <p:nvPr/>
        </p:nvSpPr>
        <p:spPr>
          <a:xfrm>
            <a:off x="322925" y="716538"/>
            <a:ext cx="3805800" cy="40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Roboto"/>
                <a:ea typeface="Roboto"/>
                <a:cs typeface="Roboto"/>
                <a:sym typeface="Roboto"/>
              </a:rPr>
              <a:t>Carbon Ideal vs. Carbon Limited:</a:t>
            </a:r>
            <a:endParaRPr sz="1800">
              <a:solidFill>
                <a:schemeClr val="dk1"/>
              </a:solidFill>
              <a:latin typeface="Roboto"/>
              <a:ea typeface="Roboto"/>
              <a:cs typeface="Roboto"/>
              <a:sym typeface="Roboto"/>
            </a:endParaRPr>
          </a:p>
        </p:txBody>
      </p:sp>
      <p:pic>
        <p:nvPicPr>
          <p:cNvPr id="164" name="Google Shape;164;p25"/>
          <p:cNvPicPr preferRelativeResize="0"/>
          <p:nvPr/>
        </p:nvPicPr>
        <p:blipFill>
          <a:blip r:embed="rId4">
            <a:alphaModFix/>
          </a:blip>
          <a:stretch>
            <a:fillRect/>
          </a:stretch>
        </p:blipFill>
        <p:spPr>
          <a:xfrm>
            <a:off x="4180976" y="1517327"/>
            <a:ext cx="4899624" cy="823996"/>
          </a:xfrm>
          <a:prstGeom prst="rect">
            <a:avLst/>
          </a:prstGeom>
          <a:noFill/>
          <a:ln>
            <a:noFill/>
          </a:ln>
        </p:spPr>
      </p:pic>
      <p:sp>
        <p:nvSpPr>
          <p:cNvPr id="165" name="Google Shape;165;p25"/>
          <p:cNvSpPr txBox="1"/>
          <p:nvPr/>
        </p:nvSpPr>
        <p:spPr>
          <a:xfrm>
            <a:off x="399075" y="1724575"/>
            <a:ext cx="3805800" cy="40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Roboto"/>
                <a:ea typeface="Roboto"/>
                <a:cs typeface="Roboto"/>
                <a:sym typeface="Roboto"/>
              </a:rPr>
              <a:t>                                  </a:t>
            </a:r>
            <a:r>
              <a:rPr lang="en" sz="1800">
                <a:solidFill>
                  <a:schemeClr val="dk1"/>
                </a:solidFill>
                <a:latin typeface="Roboto"/>
                <a:ea typeface="Roboto"/>
                <a:cs typeface="Roboto"/>
                <a:sym typeface="Roboto"/>
              </a:rPr>
              <a:t>30C vs. 15C:</a:t>
            </a:r>
            <a:endParaRPr sz="1800">
              <a:solidFill>
                <a:schemeClr val="dk1"/>
              </a:solidFill>
              <a:latin typeface="Roboto"/>
              <a:ea typeface="Roboto"/>
              <a:cs typeface="Roboto"/>
              <a:sym typeface="Roboto"/>
            </a:endParaRPr>
          </a:p>
        </p:txBody>
      </p:sp>
      <p:pic>
        <p:nvPicPr>
          <p:cNvPr id="166" name="Google Shape;166;p25" title="TG50 Total Cell Area Boxplot.png"/>
          <p:cNvPicPr preferRelativeResize="0"/>
          <p:nvPr/>
        </p:nvPicPr>
        <p:blipFill>
          <a:blip r:embed="rId5">
            <a:alphaModFix/>
          </a:blip>
          <a:stretch>
            <a:fillRect/>
          </a:stretch>
        </p:blipFill>
        <p:spPr>
          <a:xfrm>
            <a:off x="75525" y="2426252"/>
            <a:ext cx="4452925" cy="2672199"/>
          </a:xfrm>
          <a:prstGeom prst="rect">
            <a:avLst/>
          </a:prstGeom>
          <a:noFill/>
          <a:ln>
            <a:noFill/>
          </a:ln>
        </p:spPr>
      </p:pic>
      <p:pic>
        <p:nvPicPr>
          <p:cNvPr id="167" name="Google Shape;167;p25" title="TG5 Total Cell Area Boxplot.png"/>
          <p:cNvPicPr preferRelativeResize="0"/>
          <p:nvPr/>
        </p:nvPicPr>
        <p:blipFill>
          <a:blip r:embed="rId6">
            <a:alphaModFix/>
          </a:blip>
          <a:stretch>
            <a:fillRect/>
          </a:stretch>
        </p:blipFill>
        <p:spPr>
          <a:xfrm>
            <a:off x="4627673" y="2426225"/>
            <a:ext cx="4452920" cy="26721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6"/>
          <p:cNvSpPr txBox="1"/>
          <p:nvPr>
            <p:ph type="title"/>
          </p:nvPr>
        </p:nvSpPr>
        <p:spPr>
          <a:xfrm>
            <a:off x="6900" y="-121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u="sng">
                <a:latin typeface="Roboto"/>
                <a:ea typeface="Roboto"/>
                <a:cs typeface="Roboto"/>
                <a:sym typeface="Roboto"/>
              </a:rPr>
              <a:t>Results - Cell Shape</a:t>
            </a:r>
            <a:endParaRPr u="sng">
              <a:latin typeface="Roboto"/>
              <a:ea typeface="Roboto"/>
              <a:cs typeface="Roboto"/>
              <a:sym typeface="Roboto"/>
            </a:endParaRPr>
          </a:p>
        </p:txBody>
      </p:sp>
      <p:sp>
        <p:nvSpPr>
          <p:cNvPr id="173" name="Google Shape;173;p26"/>
          <p:cNvSpPr txBox="1"/>
          <p:nvPr>
            <p:ph idx="1" type="body"/>
          </p:nvPr>
        </p:nvSpPr>
        <p:spPr>
          <a:xfrm>
            <a:off x="54500" y="422850"/>
            <a:ext cx="8989200" cy="12813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en">
                <a:solidFill>
                  <a:schemeClr val="dk1"/>
                </a:solidFill>
                <a:latin typeface="Roboto"/>
                <a:ea typeface="Roboto"/>
                <a:cs typeface="Roboto"/>
                <a:sym typeface="Roboto"/>
              </a:rPr>
              <a:t>Across the board, we see cells with long lengths and short widths, and some with more elliptical shapes that ride the 1:1 line. </a:t>
            </a:r>
            <a:endParaRPr>
              <a:solidFill>
                <a:schemeClr val="dk1"/>
              </a:solidFill>
              <a:latin typeface="Roboto"/>
              <a:ea typeface="Roboto"/>
              <a:cs typeface="Roboto"/>
              <a:sym typeface="Roboto"/>
            </a:endParaRPr>
          </a:p>
          <a:p>
            <a:pPr indent="0" lvl="0" marL="0" rtl="0" algn="l">
              <a:spcBef>
                <a:spcPts val="1200"/>
              </a:spcBef>
              <a:spcAft>
                <a:spcPts val="1200"/>
              </a:spcAft>
              <a:buNone/>
            </a:pPr>
            <a:r>
              <a:rPr lang="en">
                <a:solidFill>
                  <a:schemeClr val="dk1"/>
                </a:solidFill>
                <a:latin typeface="Roboto"/>
                <a:ea typeface="Roboto"/>
                <a:cs typeface="Roboto"/>
                <a:sym typeface="Roboto"/>
              </a:rPr>
              <a:t>No obvious trends in cell shape over time, aside from smaller lengths and widths in the carbon limited samples, which we saw when looking at cell size.</a:t>
            </a:r>
            <a:endParaRPr>
              <a:solidFill>
                <a:schemeClr val="dk1"/>
              </a:solidFill>
              <a:latin typeface="Roboto"/>
              <a:ea typeface="Roboto"/>
              <a:cs typeface="Roboto"/>
              <a:sym typeface="Roboto"/>
            </a:endParaRPr>
          </a:p>
        </p:txBody>
      </p:sp>
      <p:pic>
        <p:nvPicPr>
          <p:cNvPr id="174" name="Google Shape;174;p26"/>
          <p:cNvPicPr preferRelativeResize="0"/>
          <p:nvPr/>
        </p:nvPicPr>
        <p:blipFill>
          <a:blip r:embed="rId3">
            <a:alphaModFix/>
          </a:blip>
          <a:stretch>
            <a:fillRect/>
          </a:stretch>
        </p:blipFill>
        <p:spPr>
          <a:xfrm>
            <a:off x="54500" y="1704250"/>
            <a:ext cx="4441301" cy="3330976"/>
          </a:xfrm>
          <a:prstGeom prst="rect">
            <a:avLst/>
          </a:prstGeom>
          <a:noFill/>
          <a:ln>
            <a:noFill/>
          </a:ln>
        </p:spPr>
      </p:pic>
      <p:pic>
        <p:nvPicPr>
          <p:cNvPr id="175" name="Google Shape;175;p26" title="15CPP_LengthvsWidth.jpg"/>
          <p:cNvPicPr preferRelativeResize="0"/>
          <p:nvPr/>
        </p:nvPicPr>
        <p:blipFill>
          <a:blip r:embed="rId4">
            <a:alphaModFix/>
          </a:blip>
          <a:stretch>
            <a:fillRect/>
          </a:stretch>
        </p:blipFill>
        <p:spPr>
          <a:xfrm>
            <a:off x="4602390" y="1704250"/>
            <a:ext cx="4441310" cy="333097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u="sng">
                <a:latin typeface="Roboto"/>
                <a:ea typeface="Roboto"/>
                <a:cs typeface="Roboto"/>
                <a:sym typeface="Roboto"/>
              </a:rPr>
              <a:t>Next Steps</a:t>
            </a:r>
            <a:endParaRPr u="sng">
              <a:latin typeface="Roboto"/>
              <a:ea typeface="Roboto"/>
              <a:cs typeface="Roboto"/>
              <a:sym typeface="Roboto"/>
            </a:endParaRPr>
          </a:p>
        </p:txBody>
      </p:sp>
      <p:sp>
        <p:nvSpPr>
          <p:cNvPr id="181" name="Google Shape;181;p27"/>
          <p:cNvSpPr txBox="1"/>
          <p:nvPr>
            <p:ph idx="1" type="body"/>
          </p:nvPr>
        </p:nvSpPr>
        <p:spPr>
          <a:xfrm>
            <a:off x="83100" y="1017725"/>
            <a:ext cx="4701000" cy="39858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solidFill>
                  <a:schemeClr val="dk1"/>
                </a:solidFill>
                <a:latin typeface="Roboto"/>
                <a:ea typeface="Roboto"/>
                <a:cs typeface="Roboto"/>
                <a:sym typeface="Roboto"/>
              </a:rPr>
              <a:t>Perform the same methods on a marine </a:t>
            </a:r>
            <a:r>
              <a:rPr lang="en">
                <a:solidFill>
                  <a:schemeClr val="dk1"/>
                </a:solidFill>
                <a:latin typeface="Roboto"/>
                <a:ea typeface="Roboto"/>
                <a:cs typeface="Roboto"/>
                <a:sym typeface="Roboto"/>
              </a:rPr>
              <a:t>microbe</a:t>
            </a:r>
            <a:r>
              <a:rPr lang="en">
                <a:solidFill>
                  <a:schemeClr val="dk1"/>
                </a:solidFill>
                <a:latin typeface="Roboto"/>
                <a:ea typeface="Roboto"/>
                <a:cs typeface="Roboto"/>
                <a:sym typeface="Roboto"/>
              </a:rPr>
              <a:t> species, </a:t>
            </a:r>
            <a:r>
              <a:rPr i="1" lang="en">
                <a:solidFill>
                  <a:schemeClr val="dk1"/>
                </a:solidFill>
                <a:latin typeface="Roboto"/>
                <a:ea typeface="Roboto"/>
                <a:cs typeface="Roboto"/>
                <a:sym typeface="Roboto"/>
              </a:rPr>
              <a:t>Pseudoalteromonas carrageenovora</a:t>
            </a:r>
            <a:r>
              <a:rPr lang="en">
                <a:solidFill>
                  <a:schemeClr val="dk1"/>
                </a:solidFill>
                <a:latin typeface="Roboto"/>
                <a:ea typeface="Roboto"/>
                <a:cs typeface="Roboto"/>
                <a:sym typeface="Roboto"/>
              </a:rPr>
              <a:t>.</a:t>
            </a:r>
            <a:endParaRPr>
              <a:solidFill>
                <a:schemeClr val="dk1"/>
              </a:solidFill>
              <a:latin typeface="Roboto"/>
              <a:ea typeface="Roboto"/>
              <a:cs typeface="Roboto"/>
              <a:sym typeface="Roboto"/>
            </a:endParaRPr>
          </a:p>
          <a:p>
            <a:pPr indent="0" lvl="0" marL="0" rtl="0" algn="l">
              <a:spcBef>
                <a:spcPts val="1200"/>
              </a:spcBef>
              <a:spcAft>
                <a:spcPts val="0"/>
              </a:spcAft>
              <a:buNone/>
            </a:pPr>
            <a:r>
              <a:t/>
            </a:r>
            <a:endParaRPr>
              <a:solidFill>
                <a:schemeClr val="dk1"/>
              </a:solidFill>
              <a:latin typeface="Roboto"/>
              <a:ea typeface="Roboto"/>
              <a:cs typeface="Roboto"/>
              <a:sym typeface="Roboto"/>
            </a:endParaRPr>
          </a:p>
          <a:p>
            <a:pPr indent="0" lvl="0" marL="0" rtl="0" algn="l">
              <a:spcBef>
                <a:spcPts val="1200"/>
              </a:spcBef>
              <a:spcAft>
                <a:spcPts val="0"/>
              </a:spcAft>
              <a:buNone/>
            </a:pPr>
            <a:r>
              <a:rPr lang="en">
                <a:solidFill>
                  <a:schemeClr val="dk1"/>
                </a:solidFill>
                <a:latin typeface="Roboto"/>
                <a:ea typeface="Roboto"/>
                <a:cs typeface="Roboto"/>
                <a:sym typeface="Roboto"/>
              </a:rPr>
              <a:t>Future questions to investigate:</a:t>
            </a:r>
            <a:endParaRPr>
              <a:solidFill>
                <a:schemeClr val="dk1"/>
              </a:solidFill>
              <a:latin typeface="Roboto"/>
              <a:ea typeface="Roboto"/>
              <a:cs typeface="Roboto"/>
              <a:sym typeface="Roboto"/>
            </a:endParaRPr>
          </a:p>
          <a:p>
            <a:pPr indent="-342900" lvl="0" marL="457200" rtl="0" algn="l">
              <a:spcBef>
                <a:spcPts val="1200"/>
              </a:spcBef>
              <a:spcAft>
                <a:spcPts val="0"/>
              </a:spcAft>
              <a:buClr>
                <a:schemeClr val="dk1"/>
              </a:buClr>
              <a:buSzPts val="1800"/>
              <a:buFont typeface="Roboto"/>
              <a:buAutoNum type="arabicPeriod"/>
            </a:pPr>
            <a:r>
              <a:rPr i="1" lang="en">
                <a:solidFill>
                  <a:schemeClr val="dk1"/>
                </a:solidFill>
                <a:latin typeface="Roboto"/>
                <a:ea typeface="Roboto"/>
                <a:cs typeface="Roboto"/>
                <a:sym typeface="Roboto"/>
              </a:rPr>
              <a:t>Are there universal responses in cell size to changes in nutrient availability?</a:t>
            </a:r>
            <a:endParaRPr i="1">
              <a:solidFill>
                <a:schemeClr val="dk1"/>
              </a:solidFill>
              <a:latin typeface="Roboto"/>
              <a:ea typeface="Roboto"/>
              <a:cs typeface="Roboto"/>
              <a:sym typeface="Roboto"/>
            </a:endParaRPr>
          </a:p>
          <a:p>
            <a:pPr indent="-342900" lvl="0" marL="457200" rtl="0" algn="l">
              <a:spcBef>
                <a:spcPts val="0"/>
              </a:spcBef>
              <a:spcAft>
                <a:spcPts val="0"/>
              </a:spcAft>
              <a:buClr>
                <a:schemeClr val="dk1"/>
              </a:buClr>
              <a:buSzPts val="1800"/>
              <a:buFont typeface="Roboto"/>
              <a:buAutoNum type="arabicPeriod"/>
            </a:pPr>
            <a:r>
              <a:rPr i="1" lang="en">
                <a:solidFill>
                  <a:schemeClr val="dk1"/>
                </a:solidFill>
                <a:latin typeface="Roboto"/>
                <a:ea typeface="Roboto"/>
                <a:cs typeface="Roboto"/>
                <a:sym typeface="Roboto"/>
              </a:rPr>
              <a:t>Do microbes that live in more nutrient scarce environments respond to changes differently than microbes that do not?</a:t>
            </a:r>
            <a:endParaRPr i="1">
              <a:solidFill>
                <a:schemeClr val="dk1"/>
              </a:solidFill>
              <a:latin typeface="Roboto"/>
              <a:ea typeface="Roboto"/>
              <a:cs typeface="Roboto"/>
              <a:sym typeface="Roboto"/>
            </a:endParaRPr>
          </a:p>
        </p:txBody>
      </p:sp>
      <p:pic>
        <p:nvPicPr>
          <p:cNvPr id="182" name="Google Shape;182;p27"/>
          <p:cNvPicPr preferRelativeResize="0"/>
          <p:nvPr/>
        </p:nvPicPr>
        <p:blipFill>
          <a:blip r:embed="rId3">
            <a:alphaModFix/>
          </a:blip>
          <a:stretch>
            <a:fillRect/>
          </a:stretch>
        </p:blipFill>
        <p:spPr>
          <a:xfrm>
            <a:off x="4951300" y="291525"/>
            <a:ext cx="4040300" cy="4040300"/>
          </a:xfrm>
          <a:prstGeom prst="rect">
            <a:avLst/>
          </a:prstGeom>
          <a:noFill/>
          <a:ln>
            <a:noFill/>
          </a:ln>
        </p:spPr>
      </p:pic>
      <p:sp>
        <p:nvSpPr>
          <p:cNvPr id="183" name="Google Shape;183;p27"/>
          <p:cNvSpPr txBox="1"/>
          <p:nvPr>
            <p:ph idx="1" type="body"/>
          </p:nvPr>
        </p:nvSpPr>
        <p:spPr>
          <a:xfrm>
            <a:off x="4951300" y="4331825"/>
            <a:ext cx="3805800" cy="436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SzPts val="1018"/>
              <a:buNone/>
            </a:pPr>
            <a:r>
              <a:rPr i="1" lang="en" sz="1365">
                <a:solidFill>
                  <a:schemeClr val="dk1"/>
                </a:solidFill>
                <a:latin typeface="Roboto"/>
                <a:ea typeface="Roboto"/>
                <a:cs typeface="Roboto"/>
                <a:sym typeface="Roboto"/>
              </a:rPr>
              <a:t>A DAIME image of P. carrageenovora.</a:t>
            </a:r>
            <a:endParaRPr i="1" sz="1365">
              <a:solidFill>
                <a:schemeClr val="dk1"/>
              </a:solidFill>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id="188" name="Google Shape;188;p28"/>
          <p:cNvPicPr preferRelativeResize="0"/>
          <p:nvPr/>
        </p:nvPicPr>
        <p:blipFill>
          <a:blip r:embed="rId3">
            <a:alphaModFix/>
          </a:blip>
          <a:stretch>
            <a:fillRect/>
          </a:stretch>
        </p:blipFill>
        <p:spPr>
          <a:xfrm flipH="1" rot="5400000">
            <a:off x="-539160" y="-10"/>
            <a:ext cx="5155000" cy="5143519"/>
          </a:xfrm>
          <a:prstGeom prst="rect">
            <a:avLst/>
          </a:prstGeom>
          <a:noFill/>
          <a:ln>
            <a:noFill/>
          </a:ln>
        </p:spPr>
      </p:pic>
      <p:pic>
        <p:nvPicPr>
          <p:cNvPr id="189" name="Google Shape;189;p28"/>
          <p:cNvPicPr preferRelativeResize="0"/>
          <p:nvPr/>
        </p:nvPicPr>
        <p:blipFill>
          <a:blip r:embed="rId3">
            <a:alphaModFix/>
          </a:blip>
          <a:stretch>
            <a:fillRect/>
          </a:stretch>
        </p:blipFill>
        <p:spPr>
          <a:xfrm rot="-5400000">
            <a:off x="4604359" y="0"/>
            <a:ext cx="5154980" cy="5143499"/>
          </a:xfrm>
          <a:prstGeom prst="rect">
            <a:avLst/>
          </a:prstGeom>
          <a:noFill/>
          <a:ln>
            <a:noFill/>
          </a:ln>
        </p:spPr>
      </p:pic>
      <p:sp>
        <p:nvSpPr>
          <p:cNvPr id="190" name="Google Shape;190;p28"/>
          <p:cNvSpPr txBox="1"/>
          <p:nvPr>
            <p:ph type="ctrTitle"/>
          </p:nvPr>
        </p:nvSpPr>
        <p:spPr>
          <a:xfrm>
            <a:off x="311708" y="744575"/>
            <a:ext cx="8520600" cy="2052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SzPts val="891"/>
              <a:buNone/>
            </a:pPr>
            <a:r>
              <a:rPr i="1" lang="en" sz="4580">
                <a:highlight>
                  <a:srgbClr val="000000"/>
                </a:highlight>
                <a:latin typeface="Roboto"/>
                <a:ea typeface="Roboto"/>
                <a:cs typeface="Roboto"/>
                <a:sym typeface="Roboto"/>
              </a:rPr>
              <a:t>Thank You!</a:t>
            </a:r>
            <a:endParaRPr i="1" sz="4580">
              <a:highlight>
                <a:srgbClr val="000000"/>
              </a:highlight>
              <a:latin typeface="Roboto"/>
              <a:ea typeface="Roboto"/>
              <a:cs typeface="Roboto"/>
              <a:sym typeface="Roboto"/>
            </a:endParaRPr>
          </a:p>
          <a:p>
            <a:pPr indent="0" lvl="0" marL="0" rtl="0" algn="ctr">
              <a:spcBef>
                <a:spcPts val="0"/>
              </a:spcBef>
              <a:spcAft>
                <a:spcPts val="0"/>
              </a:spcAft>
              <a:buSzPts val="891"/>
              <a:buNone/>
            </a:pPr>
            <a:r>
              <a:t/>
            </a:r>
            <a:endParaRPr i="1" sz="4580">
              <a:highlight>
                <a:srgbClr val="000000"/>
              </a:highlight>
              <a:latin typeface="Roboto"/>
              <a:ea typeface="Roboto"/>
              <a:cs typeface="Roboto"/>
              <a:sym typeface="Roboto"/>
            </a:endParaRPr>
          </a:p>
          <a:p>
            <a:pPr indent="0" lvl="0" marL="0" rtl="0" algn="ctr">
              <a:spcBef>
                <a:spcPts val="0"/>
              </a:spcBef>
              <a:spcAft>
                <a:spcPts val="0"/>
              </a:spcAft>
              <a:buSzPts val="891"/>
              <a:buNone/>
            </a:pPr>
            <a:r>
              <a:rPr i="1" lang="en" sz="4580">
                <a:highlight>
                  <a:srgbClr val="000000"/>
                </a:highlight>
                <a:latin typeface="Roboto"/>
                <a:ea typeface="Roboto"/>
                <a:cs typeface="Roboto"/>
                <a:sym typeface="Roboto"/>
              </a:rPr>
              <a:t>Any Questions?</a:t>
            </a:r>
            <a:endParaRPr i="1" sz="4580">
              <a:highlight>
                <a:srgbClr val="000000"/>
              </a:highlight>
              <a:latin typeface="Roboto"/>
              <a:ea typeface="Roboto"/>
              <a:cs typeface="Roboto"/>
              <a:sym typeface="Roboto"/>
            </a:endParaRPr>
          </a:p>
        </p:txBody>
      </p:sp>
      <p:sp>
        <p:nvSpPr>
          <p:cNvPr id="191" name="Google Shape;191;p28"/>
          <p:cNvSpPr txBox="1"/>
          <p:nvPr>
            <p:ph idx="4294967295" type="body"/>
          </p:nvPr>
        </p:nvSpPr>
        <p:spPr>
          <a:xfrm>
            <a:off x="1227000" y="2855650"/>
            <a:ext cx="6690000" cy="436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SzPts val="1018"/>
              <a:buNone/>
            </a:pPr>
            <a:r>
              <a:rPr i="1" lang="en" sz="1365">
                <a:solidFill>
                  <a:schemeClr val="dk1"/>
                </a:solidFill>
                <a:highlight>
                  <a:srgbClr val="000000"/>
                </a:highlight>
                <a:latin typeface="Roboto"/>
                <a:ea typeface="Roboto"/>
                <a:cs typeface="Roboto"/>
                <a:sym typeface="Roboto"/>
              </a:rPr>
              <a:t>Acknowledgements:</a:t>
            </a:r>
            <a:r>
              <a:rPr lang="en" sz="1365">
                <a:solidFill>
                  <a:schemeClr val="dk1"/>
                </a:solidFill>
                <a:highlight>
                  <a:srgbClr val="000000"/>
                </a:highlight>
                <a:latin typeface="Roboto"/>
                <a:ea typeface="Roboto"/>
                <a:cs typeface="Roboto"/>
                <a:sym typeface="Roboto"/>
              </a:rPr>
              <a:t> Arizona Space Grant, Elizabeth Trembath-Reichert, Emma Brown</a:t>
            </a:r>
            <a:endParaRPr sz="1365">
              <a:solidFill>
                <a:schemeClr val="dk1"/>
              </a:solidFill>
              <a:highlight>
                <a:srgbClr val="000000"/>
              </a:highlight>
              <a:latin typeface="Roboto"/>
              <a:ea typeface="Roboto"/>
              <a:cs typeface="Roboto"/>
              <a:sym typeface="Roboto"/>
            </a:endParaRPr>
          </a:p>
        </p:txBody>
      </p:sp>
      <p:sp>
        <p:nvSpPr>
          <p:cNvPr id="192" name="Google Shape;192;p28"/>
          <p:cNvSpPr txBox="1"/>
          <p:nvPr>
            <p:ph idx="4294967295" type="body"/>
          </p:nvPr>
        </p:nvSpPr>
        <p:spPr>
          <a:xfrm>
            <a:off x="1227000" y="3770050"/>
            <a:ext cx="6690000" cy="4368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SzPts val="1018"/>
              <a:buNone/>
            </a:pPr>
            <a:r>
              <a:rPr lang="en" sz="1365" u="sng">
                <a:solidFill>
                  <a:schemeClr val="hlink"/>
                </a:solidFill>
                <a:highlight>
                  <a:srgbClr val="000000"/>
                </a:highlight>
                <a:latin typeface="Roboto"/>
                <a:ea typeface="Roboto"/>
                <a:cs typeface="Roboto"/>
                <a:sym typeface="Roboto"/>
                <a:hlinkClick r:id="rId4"/>
              </a:rPr>
              <a:t>www.linkedin.com/in/kadin-pulliam-7035b6191</a:t>
            </a:r>
            <a:endParaRPr sz="1365">
              <a:solidFill>
                <a:schemeClr val="dk1"/>
              </a:solidFill>
              <a:highlight>
                <a:srgbClr val="000000"/>
              </a:highlight>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u="sng">
                <a:latin typeface="Roboto"/>
                <a:ea typeface="Roboto"/>
                <a:cs typeface="Roboto"/>
                <a:sym typeface="Roboto"/>
              </a:rPr>
              <a:t>Some Background Info</a:t>
            </a:r>
            <a:endParaRPr u="sng">
              <a:latin typeface="Roboto"/>
              <a:ea typeface="Roboto"/>
              <a:cs typeface="Roboto"/>
              <a:sym typeface="Roboto"/>
            </a:endParaRPr>
          </a:p>
        </p:txBody>
      </p:sp>
      <p:sp>
        <p:nvSpPr>
          <p:cNvPr id="64" name="Google Shape;64;p14"/>
          <p:cNvSpPr txBox="1"/>
          <p:nvPr>
            <p:ph idx="1" type="body"/>
          </p:nvPr>
        </p:nvSpPr>
        <p:spPr>
          <a:xfrm>
            <a:off x="311700" y="965125"/>
            <a:ext cx="3707700" cy="39966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None/>
            </a:pPr>
            <a:r>
              <a:rPr lang="en" sz="1560">
                <a:solidFill>
                  <a:schemeClr val="dk1"/>
                </a:solidFill>
                <a:latin typeface="Roboto"/>
                <a:ea typeface="Roboto"/>
                <a:cs typeface="Roboto"/>
                <a:sym typeface="Roboto"/>
              </a:rPr>
              <a:t>Two science questions my project relates to:</a:t>
            </a:r>
            <a:endParaRPr sz="1560">
              <a:solidFill>
                <a:schemeClr val="dk1"/>
              </a:solidFill>
              <a:latin typeface="Roboto"/>
              <a:ea typeface="Roboto"/>
              <a:cs typeface="Roboto"/>
              <a:sym typeface="Roboto"/>
            </a:endParaRPr>
          </a:p>
          <a:p>
            <a:pPr indent="-327660" lvl="0" marL="457200" rtl="0" algn="l">
              <a:lnSpc>
                <a:spcPct val="105000"/>
              </a:lnSpc>
              <a:spcBef>
                <a:spcPts val="1200"/>
              </a:spcBef>
              <a:spcAft>
                <a:spcPts val="0"/>
              </a:spcAft>
              <a:buClr>
                <a:schemeClr val="dk1"/>
              </a:buClr>
              <a:buSzPts val="1560"/>
              <a:buFont typeface="Roboto"/>
              <a:buAutoNum type="arabicPeriod"/>
            </a:pPr>
            <a:r>
              <a:rPr i="1" lang="en" sz="1560">
                <a:solidFill>
                  <a:schemeClr val="dk1"/>
                </a:solidFill>
                <a:latin typeface="Roboto"/>
                <a:ea typeface="Roboto"/>
                <a:cs typeface="Roboto"/>
                <a:sym typeface="Roboto"/>
              </a:rPr>
              <a:t>Is it possible for </a:t>
            </a:r>
            <a:r>
              <a:rPr i="1" lang="en" sz="1560">
                <a:solidFill>
                  <a:schemeClr val="dk1"/>
                </a:solidFill>
                <a:latin typeface="Roboto"/>
                <a:ea typeface="Roboto"/>
                <a:cs typeface="Roboto"/>
                <a:sym typeface="Roboto"/>
              </a:rPr>
              <a:t>heterotrophs</a:t>
            </a:r>
            <a:r>
              <a:rPr i="1" lang="en" sz="1560">
                <a:solidFill>
                  <a:schemeClr val="dk1"/>
                </a:solidFill>
                <a:latin typeface="Roboto"/>
                <a:ea typeface="Roboto"/>
                <a:cs typeface="Roboto"/>
                <a:sym typeface="Roboto"/>
              </a:rPr>
              <a:t> to fix inorganic carbon?</a:t>
            </a:r>
            <a:endParaRPr i="1" sz="1560">
              <a:solidFill>
                <a:schemeClr val="dk1"/>
              </a:solidFill>
              <a:latin typeface="Roboto"/>
              <a:ea typeface="Roboto"/>
              <a:cs typeface="Roboto"/>
              <a:sym typeface="Roboto"/>
            </a:endParaRPr>
          </a:p>
          <a:p>
            <a:pPr indent="0" lvl="0" marL="0" rtl="0" algn="l">
              <a:lnSpc>
                <a:spcPct val="105000"/>
              </a:lnSpc>
              <a:spcBef>
                <a:spcPts val="1200"/>
              </a:spcBef>
              <a:spcAft>
                <a:spcPts val="0"/>
              </a:spcAft>
              <a:buNone/>
            </a:pPr>
            <a:r>
              <a:t/>
            </a:r>
            <a:endParaRPr i="1" sz="1560">
              <a:solidFill>
                <a:schemeClr val="dk1"/>
              </a:solidFill>
              <a:latin typeface="Roboto"/>
              <a:ea typeface="Roboto"/>
              <a:cs typeface="Roboto"/>
              <a:sym typeface="Roboto"/>
            </a:endParaRPr>
          </a:p>
          <a:p>
            <a:pPr indent="-327660" lvl="0" marL="457200" rtl="0" algn="l">
              <a:lnSpc>
                <a:spcPct val="105000"/>
              </a:lnSpc>
              <a:spcBef>
                <a:spcPts val="1200"/>
              </a:spcBef>
              <a:spcAft>
                <a:spcPts val="0"/>
              </a:spcAft>
              <a:buClr>
                <a:schemeClr val="dk1"/>
              </a:buClr>
              <a:buSzPts val="1560"/>
              <a:buFont typeface="Roboto"/>
              <a:buAutoNum type="arabicPeriod"/>
            </a:pPr>
            <a:r>
              <a:rPr i="1" lang="en" sz="1560">
                <a:solidFill>
                  <a:schemeClr val="dk1"/>
                </a:solidFill>
                <a:latin typeface="Roboto"/>
                <a:ea typeface="Roboto"/>
                <a:cs typeface="Roboto"/>
                <a:sym typeface="Roboto"/>
              </a:rPr>
              <a:t>If so, does their environment influence this?</a:t>
            </a:r>
            <a:endParaRPr i="1" sz="1560">
              <a:solidFill>
                <a:schemeClr val="dk1"/>
              </a:solidFill>
              <a:latin typeface="Roboto"/>
              <a:ea typeface="Roboto"/>
              <a:cs typeface="Roboto"/>
              <a:sym typeface="Roboto"/>
            </a:endParaRPr>
          </a:p>
          <a:p>
            <a:pPr indent="0" lvl="0" marL="0" rtl="0" algn="l">
              <a:lnSpc>
                <a:spcPct val="105000"/>
              </a:lnSpc>
              <a:spcBef>
                <a:spcPts val="1200"/>
              </a:spcBef>
              <a:spcAft>
                <a:spcPts val="1200"/>
              </a:spcAft>
              <a:buSzPts val="770"/>
              <a:buNone/>
            </a:pPr>
            <a:r>
              <a:t/>
            </a:r>
            <a:endParaRPr sz="1560"/>
          </a:p>
        </p:txBody>
      </p:sp>
      <p:pic>
        <p:nvPicPr>
          <p:cNvPr id="65" name="Google Shape;65;p14"/>
          <p:cNvPicPr preferRelativeResize="0"/>
          <p:nvPr/>
        </p:nvPicPr>
        <p:blipFill>
          <a:blip r:embed="rId3">
            <a:alphaModFix/>
          </a:blip>
          <a:stretch>
            <a:fillRect/>
          </a:stretch>
        </p:blipFill>
        <p:spPr>
          <a:xfrm>
            <a:off x="3967750" y="1162450"/>
            <a:ext cx="4864549" cy="32430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u="sng">
                <a:latin typeface="Roboto"/>
                <a:ea typeface="Roboto"/>
                <a:cs typeface="Roboto"/>
                <a:sym typeface="Roboto"/>
              </a:rPr>
              <a:t>Why </a:t>
            </a:r>
            <a:r>
              <a:rPr lang="en" u="sng">
                <a:latin typeface="Roboto"/>
                <a:ea typeface="Roboto"/>
                <a:cs typeface="Roboto"/>
                <a:sym typeface="Roboto"/>
              </a:rPr>
              <a:t>i</a:t>
            </a:r>
            <a:r>
              <a:rPr lang="en" u="sng">
                <a:latin typeface="Roboto"/>
                <a:ea typeface="Roboto"/>
                <a:cs typeface="Roboto"/>
                <a:sym typeface="Roboto"/>
              </a:rPr>
              <a:t>s </a:t>
            </a:r>
            <a:r>
              <a:rPr lang="en" u="sng">
                <a:latin typeface="Roboto"/>
                <a:ea typeface="Roboto"/>
                <a:cs typeface="Roboto"/>
                <a:sym typeface="Roboto"/>
              </a:rPr>
              <a:t>t</a:t>
            </a:r>
            <a:r>
              <a:rPr lang="en" u="sng">
                <a:latin typeface="Roboto"/>
                <a:ea typeface="Roboto"/>
                <a:cs typeface="Roboto"/>
                <a:sym typeface="Roboto"/>
              </a:rPr>
              <a:t>his Important?</a:t>
            </a:r>
            <a:endParaRPr u="sng">
              <a:latin typeface="Roboto"/>
              <a:ea typeface="Roboto"/>
              <a:cs typeface="Roboto"/>
              <a:sym typeface="Roboto"/>
            </a:endParaRPr>
          </a:p>
        </p:txBody>
      </p:sp>
      <p:sp>
        <p:nvSpPr>
          <p:cNvPr id="71" name="Google Shape;71;p15"/>
          <p:cNvSpPr txBox="1"/>
          <p:nvPr>
            <p:ph idx="1" type="body"/>
          </p:nvPr>
        </p:nvSpPr>
        <p:spPr>
          <a:xfrm>
            <a:off x="311700" y="1152475"/>
            <a:ext cx="8520600" cy="14193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solidFill>
                  <a:schemeClr val="dk1"/>
                </a:solidFill>
                <a:latin typeface="Roboto"/>
                <a:ea typeface="Roboto"/>
                <a:cs typeface="Roboto"/>
                <a:sym typeface="Roboto"/>
              </a:rPr>
              <a:t>Understanding how an environment influences microbial life is key to deriving how life might exist in similar environments on other planetary bodies.</a:t>
            </a:r>
            <a:endParaRPr>
              <a:latin typeface="Roboto"/>
              <a:ea typeface="Roboto"/>
              <a:cs typeface="Roboto"/>
              <a:sym typeface="Roboto"/>
            </a:endParaRPr>
          </a:p>
        </p:txBody>
      </p:sp>
      <p:pic>
        <p:nvPicPr>
          <p:cNvPr id="72" name="Google Shape;72;p15"/>
          <p:cNvPicPr preferRelativeResize="0"/>
          <p:nvPr/>
        </p:nvPicPr>
        <p:blipFill>
          <a:blip r:embed="rId3">
            <a:alphaModFix/>
          </a:blip>
          <a:stretch>
            <a:fillRect/>
          </a:stretch>
        </p:blipFill>
        <p:spPr>
          <a:xfrm>
            <a:off x="212325" y="2175800"/>
            <a:ext cx="4950824" cy="2784825"/>
          </a:xfrm>
          <a:prstGeom prst="rect">
            <a:avLst/>
          </a:prstGeom>
          <a:noFill/>
          <a:ln>
            <a:noFill/>
          </a:ln>
        </p:spPr>
      </p:pic>
      <p:pic>
        <p:nvPicPr>
          <p:cNvPr id="73" name="Google Shape;73;p15"/>
          <p:cNvPicPr preferRelativeResize="0"/>
          <p:nvPr/>
        </p:nvPicPr>
        <p:blipFill rotWithShape="1">
          <a:blip r:embed="rId4">
            <a:alphaModFix/>
          </a:blip>
          <a:srcRect b="0" l="1768" r="0" t="3222"/>
          <a:stretch/>
        </p:blipFill>
        <p:spPr>
          <a:xfrm>
            <a:off x="5650925" y="2017000"/>
            <a:ext cx="2744750" cy="29436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6"/>
          <p:cNvSpPr txBox="1"/>
          <p:nvPr>
            <p:ph type="title"/>
          </p:nvPr>
        </p:nvSpPr>
        <p:spPr>
          <a:xfrm>
            <a:off x="83100" y="64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u="sng">
                <a:latin typeface="Roboto"/>
                <a:ea typeface="Roboto"/>
                <a:cs typeface="Roboto"/>
                <a:sym typeface="Roboto"/>
              </a:rPr>
              <a:t>How does my Research relate to this?</a:t>
            </a:r>
            <a:endParaRPr u="sng">
              <a:latin typeface="Roboto"/>
              <a:ea typeface="Roboto"/>
              <a:cs typeface="Roboto"/>
              <a:sym typeface="Roboto"/>
            </a:endParaRPr>
          </a:p>
        </p:txBody>
      </p:sp>
      <p:sp>
        <p:nvSpPr>
          <p:cNvPr id="79" name="Google Shape;79;p16"/>
          <p:cNvSpPr txBox="1"/>
          <p:nvPr>
            <p:ph idx="1" type="body"/>
          </p:nvPr>
        </p:nvSpPr>
        <p:spPr>
          <a:xfrm>
            <a:off x="6900" y="500425"/>
            <a:ext cx="8942400" cy="7227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1200"/>
              </a:spcAft>
              <a:buNone/>
            </a:pPr>
            <a:r>
              <a:rPr lang="en">
                <a:solidFill>
                  <a:schemeClr val="dk1"/>
                </a:solidFill>
                <a:latin typeface="Roboto"/>
                <a:ea typeface="Roboto"/>
                <a:cs typeface="Roboto"/>
                <a:sym typeface="Roboto"/>
              </a:rPr>
              <a:t>My project investigates the physical response in microbes to </a:t>
            </a:r>
            <a:r>
              <a:rPr lang="en">
                <a:solidFill>
                  <a:schemeClr val="dk1"/>
                </a:solidFill>
                <a:latin typeface="Roboto"/>
                <a:ea typeface="Roboto"/>
                <a:cs typeface="Roboto"/>
                <a:sym typeface="Roboto"/>
              </a:rPr>
              <a:t>changes</a:t>
            </a:r>
            <a:r>
              <a:rPr lang="en">
                <a:solidFill>
                  <a:schemeClr val="dk1"/>
                </a:solidFill>
                <a:latin typeface="Roboto"/>
                <a:ea typeface="Roboto"/>
                <a:cs typeface="Roboto"/>
                <a:sym typeface="Roboto"/>
              </a:rPr>
              <a:t> in their </a:t>
            </a:r>
            <a:r>
              <a:rPr lang="en">
                <a:solidFill>
                  <a:schemeClr val="dk1"/>
                </a:solidFill>
                <a:latin typeface="Roboto"/>
                <a:ea typeface="Roboto"/>
                <a:cs typeface="Roboto"/>
                <a:sym typeface="Roboto"/>
              </a:rPr>
              <a:t>environmental</a:t>
            </a:r>
            <a:r>
              <a:rPr lang="en">
                <a:solidFill>
                  <a:schemeClr val="dk1"/>
                </a:solidFill>
                <a:latin typeface="Roboto"/>
                <a:ea typeface="Roboto"/>
                <a:cs typeface="Roboto"/>
                <a:sym typeface="Roboto"/>
              </a:rPr>
              <a:t> conditions.</a:t>
            </a:r>
            <a:endParaRPr>
              <a:solidFill>
                <a:schemeClr val="dk1"/>
              </a:solidFill>
              <a:latin typeface="Roboto"/>
              <a:ea typeface="Roboto"/>
              <a:cs typeface="Roboto"/>
              <a:sym typeface="Roboto"/>
            </a:endParaRPr>
          </a:p>
        </p:txBody>
      </p:sp>
      <p:pic>
        <p:nvPicPr>
          <p:cNvPr id="80" name="Google Shape;80;p16"/>
          <p:cNvPicPr preferRelativeResize="0"/>
          <p:nvPr/>
        </p:nvPicPr>
        <p:blipFill>
          <a:blip r:embed="rId3">
            <a:alphaModFix/>
          </a:blip>
          <a:stretch>
            <a:fillRect/>
          </a:stretch>
        </p:blipFill>
        <p:spPr>
          <a:xfrm>
            <a:off x="860700" y="1223125"/>
            <a:ext cx="7234587" cy="37980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u="sng">
                <a:latin typeface="Roboto"/>
                <a:ea typeface="Roboto"/>
                <a:cs typeface="Roboto"/>
                <a:sym typeface="Roboto"/>
              </a:rPr>
              <a:t>Methods - Sample collection and Microscope Imaging</a:t>
            </a:r>
            <a:endParaRPr u="sng">
              <a:latin typeface="Roboto"/>
              <a:ea typeface="Roboto"/>
              <a:cs typeface="Roboto"/>
              <a:sym typeface="Roboto"/>
            </a:endParaRPr>
          </a:p>
        </p:txBody>
      </p:sp>
      <p:sp>
        <p:nvSpPr>
          <p:cNvPr id="86" name="Google Shape;86;p17"/>
          <p:cNvSpPr txBox="1"/>
          <p:nvPr>
            <p:ph idx="1" type="body"/>
          </p:nvPr>
        </p:nvSpPr>
        <p:spPr>
          <a:xfrm>
            <a:off x="311700" y="1117525"/>
            <a:ext cx="8583600" cy="518700"/>
          </a:xfrm>
          <a:prstGeom prst="rect">
            <a:avLst/>
          </a:prstGeom>
        </p:spPr>
        <p:txBody>
          <a:bodyPr anchorCtr="0" anchor="t" bIns="91425" lIns="91425" spcFirstLastPara="1" rIns="91425" wrap="square" tIns="91425">
            <a:noAutofit/>
          </a:bodyPr>
          <a:lstStyle/>
          <a:p>
            <a:pPr indent="-327660" lvl="0" marL="457200" rtl="0" algn="l">
              <a:lnSpc>
                <a:spcPct val="105000"/>
              </a:lnSpc>
              <a:spcBef>
                <a:spcPts val="0"/>
              </a:spcBef>
              <a:spcAft>
                <a:spcPts val="0"/>
              </a:spcAft>
              <a:buClr>
                <a:schemeClr val="dk1"/>
              </a:buClr>
              <a:buSzPts val="1560"/>
              <a:buFont typeface="Roboto"/>
              <a:buChar char="-"/>
            </a:pPr>
            <a:r>
              <a:rPr lang="en" sz="1560">
                <a:solidFill>
                  <a:schemeClr val="dk1"/>
                </a:solidFill>
                <a:latin typeface="Roboto"/>
                <a:ea typeface="Roboto"/>
                <a:cs typeface="Roboto"/>
                <a:sym typeface="Roboto"/>
              </a:rPr>
              <a:t>For this experiment, I used the mesophilic soil bacteria </a:t>
            </a:r>
            <a:r>
              <a:rPr i="1" lang="en" sz="1560">
                <a:solidFill>
                  <a:schemeClr val="dk1"/>
                </a:solidFill>
                <a:latin typeface="Roboto"/>
                <a:ea typeface="Roboto"/>
                <a:cs typeface="Roboto"/>
                <a:sym typeface="Roboto"/>
              </a:rPr>
              <a:t>Pseudomonas putida</a:t>
            </a:r>
            <a:r>
              <a:rPr lang="en" sz="1560">
                <a:solidFill>
                  <a:schemeClr val="dk1"/>
                </a:solidFill>
                <a:latin typeface="Roboto"/>
                <a:ea typeface="Roboto"/>
                <a:cs typeface="Roboto"/>
                <a:sym typeface="Roboto"/>
              </a:rPr>
              <a:t>.</a:t>
            </a:r>
            <a:endParaRPr sz="1560"/>
          </a:p>
        </p:txBody>
      </p:sp>
      <p:pic>
        <p:nvPicPr>
          <p:cNvPr id="87" name="Google Shape;87;p17"/>
          <p:cNvPicPr preferRelativeResize="0"/>
          <p:nvPr/>
        </p:nvPicPr>
        <p:blipFill>
          <a:blip r:embed="rId3">
            <a:alphaModFix/>
          </a:blip>
          <a:stretch>
            <a:fillRect/>
          </a:stretch>
        </p:blipFill>
        <p:spPr>
          <a:xfrm>
            <a:off x="158250" y="1685729"/>
            <a:ext cx="8842650" cy="298109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8"/>
          <p:cNvSpPr txBox="1"/>
          <p:nvPr>
            <p:ph type="title"/>
          </p:nvPr>
        </p:nvSpPr>
        <p:spPr>
          <a:xfrm>
            <a:off x="311700" y="64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u="sng">
                <a:latin typeface="Roboto"/>
                <a:ea typeface="Roboto"/>
                <a:cs typeface="Roboto"/>
                <a:sym typeface="Roboto"/>
              </a:rPr>
              <a:t>Methods - Intro to</a:t>
            </a:r>
            <a:r>
              <a:rPr lang="en" u="sng">
                <a:latin typeface="Roboto"/>
                <a:ea typeface="Roboto"/>
                <a:cs typeface="Roboto"/>
                <a:sym typeface="Roboto"/>
              </a:rPr>
              <a:t> DAIME</a:t>
            </a:r>
            <a:endParaRPr u="sng">
              <a:latin typeface="Roboto"/>
              <a:ea typeface="Roboto"/>
              <a:cs typeface="Roboto"/>
              <a:sym typeface="Roboto"/>
            </a:endParaRPr>
          </a:p>
        </p:txBody>
      </p:sp>
      <p:sp>
        <p:nvSpPr>
          <p:cNvPr id="93" name="Google Shape;93;p18"/>
          <p:cNvSpPr txBox="1"/>
          <p:nvPr>
            <p:ph idx="1" type="body"/>
          </p:nvPr>
        </p:nvSpPr>
        <p:spPr>
          <a:xfrm>
            <a:off x="266175" y="691950"/>
            <a:ext cx="3678000" cy="41826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Font typeface="Roboto"/>
              <a:buChar char="-"/>
            </a:pPr>
            <a:r>
              <a:rPr lang="en">
                <a:solidFill>
                  <a:schemeClr val="dk1"/>
                </a:solidFill>
                <a:latin typeface="Roboto"/>
                <a:ea typeface="Roboto"/>
                <a:cs typeface="Roboto"/>
                <a:sym typeface="Roboto"/>
              </a:rPr>
              <a:t>DAIME is a</a:t>
            </a:r>
            <a:r>
              <a:rPr lang="en">
                <a:solidFill>
                  <a:schemeClr val="dk1"/>
                </a:solidFill>
                <a:latin typeface="Roboto"/>
                <a:ea typeface="Roboto"/>
                <a:cs typeface="Roboto"/>
                <a:sym typeface="Roboto"/>
              </a:rPr>
              <a:t>n image analysis and visualization software designed for microbiology.</a:t>
            </a:r>
            <a:endParaRPr>
              <a:solidFill>
                <a:schemeClr val="dk1"/>
              </a:solidFill>
              <a:latin typeface="Roboto"/>
              <a:ea typeface="Roboto"/>
              <a:cs typeface="Roboto"/>
              <a:sym typeface="Roboto"/>
            </a:endParaRPr>
          </a:p>
          <a:p>
            <a:pPr indent="0" lvl="0" marL="457200" rtl="0" algn="l">
              <a:spcBef>
                <a:spcPts val="1200"/>
              </a:spcBef>
              <a:spcAft>
                <a:spcPts val="0"/>
              </a:spcAft>
              <a:buNone/>
            </a:pPr>
            <a:r>
              <a:t/>
            </a:r>
            <a:endParaRPr>
              <a:solidFill>
                <a:schemeClr val="dk1"/>
              </a:solidFill>
              <a:latin typeface="Roboto"/>
              <a:ea typeface="Roboto"/>
              <a:cs typeface="Roboto"/>
              <a:sym typeface="Roboto"/>
            </a:endParaRPr>
          </a:p>
          <a:p>
            <a:pPr indent="-342900" lvl="0" marL="457200" rtl="0" algn="l">
              <a:spcBef>
                <a:spcPts val="1200"/>
              </a:spcBef>
              <a:spcAft>
                <a:spcPts val="0"/>
              </a:spcAft>
              <a:buClr>
                <a:schemeClr val="dk1"/>
              </a:buClr>
              <a:buSzPts val="1800"/>
              <a:buFont typeface="Roboto"/>
              <a:buChar char="-"/>
            </a:pPr>
            <a:r>
              <a:rPr lang="en">
                <a:solidFill>
                  <a:schemeClr val="dk1"/>
                </a:solidFill>
                <a:latin typeface="Roboto"/>
                <a:ea typeface="Roboto"/>
                <a:cs typeface="Roboto"/>
                <a:sym typeface="Roboto"/>
              </a:rPr>
              <a:t>Can be used to visualize microscope images, process them to clear up noise, count the number of cells in each image, and measure cells.</a:t>
            </a:r>
            <a:endParaRPr>
              <a:solidFill>
                <a:schemeClr val="dk1"/>
              </a:solidFill>
              <a:latin typeface="Roboto"/>
              <a:ea typeface="Roboto"/>
              <a:cs typeface="Roboto"/>
              <a:sym typeface="Roboto"/>
            </a:endParaRPr>
          </a:p>
          <a:p>
            <a:pPr indent="-317500" lvl="1" marL="914400" rtl="0" algn="l">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Very useful!</a:t>
            </a:r>
            <a:endParaRPr>
              <a:solidFill>
                <a:schemeClr val="dk1"/>
              </a:solidFill>
              <a:latin typeface="Roboto"/>
              <a:ea typeface="Roboto"/>
              <a:cs typeface="Roboto"/>
              <a:sym typeface="Roboto"/>
            </a:endParaRPr>
          </a:p>
        </p:txBody>
      </p:sp>
      <p:pic>
        <p:nvPicPr>
          <p:cNvPr id="94" name="Google Shape;94;p18"/>
          <p:cNvPicPr preferRelativeResize="0"/>
          <p:nvPr/>
        </p:nvPicPr>
        <p:blipFill>
          <a:blip r:embed="rId3">
            <a:alphaModFix/>
          </a:blip>
          <a:stretch>
            <a:fillRect/>
          </a:stretch>
        </p:blipFill>
        <p:spPr>
          <a:xfrm>
            <a:off x="4136375" y="2947400"/>
            <a:ext cx="2675476" cy="1996200"/>
          </a:xfrm>
          <a:prstGeom prst="rect">
            <a:avLst/>
          </a:prstGeom>
          <a:noFill/>
          <a:ln>
            <a:noFill/>
          </a:ln>
        </p:spPr>
      </p:pic>
      <p:pic>
        <p:nvPicPr>
          <p:cNvPr id="95" name="Google Shape;95;p18"/>
          <p:cNvPicPr preferRelativeResize="0"/>
          <p:nvPr/>
        </p:nvPicPr>
        <p:blipFill>
          <a:blip r:embed="rId4">
            <a:alphaModFix/>
          </a:blip>
          <a:stretch>
            <a:fillRect/>
          </a:stretch>
        </p:blipFill>
        <p:spPr>
          <a:xfrm>
            <a:off x="6916275" y="2947400"/>
            <a:ext cx="1599182" cy="1996200"/>
          </a:xfrm>
          <a:prstGeom prst="rect">
            <a:avLst/>
          </a:prstGeom>
          <a:noFill/>
          <a:ln>
            <a:noFill/>
          </a:ln>
        </p:spPr>
      </p:pic>
      <p:pic>
        <p:nvPicPr>
          <p:cNvPr id="96" name="Google Shape;96;p18"/>
          <p:cNvPicPr preferRelativeResize="0"/>
          <p:nvPr/>
        </p:nvPicPr>
        <p:blipFill>
          <a:blip r:embed="rId5">
            <a:alphaModFix/>
          </a:blip>
          <a:stretch>
            <a:fillRect/>
          </a:stretch>
        </p:blipFill>
        <p:spPr>
          <a:xfrm>
            <a:off x="4825126" y="167100"/>
            <a:ext cx="2675474" cy="267550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9"/>
          <p:cNvSpPr txBox="1"/>
          <p:nvPr/>
        </p:nvSpPr>
        <p:spPr>
          <a:xfrm>
            <a:off x="93836" y="4637450"/>
            <a:ext cx="3894600" cy="36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Roboto"/>
                <a:ea typeface="Roboto"/>
                <a:cs typeface="Roboto"/>
                <a:sym typeface="Roboto"/>
              </a:rPr>
              <a:t>30C Ideal</a:t>
            </a:r>
            <a:r>
              <a:rPr lang="en" sz="2000">
                <a:solidFill>
                  <a:schemeClr val="dk1"/>
                </a:solidFill>
                <a:latin typeface="Roboto"/>
                <a:ea typeface="Roboto"/>
                <a:cs typeface="Roboto"/>
                <a:sym typeface="Roboto"/>
              </a:rPr>
              <a:t> Early Growth Phase</a:t>
            </a:r>
            <a:endParaRPr sz="2000">
              <a:solidFill>
                <a:schemeClr val="dk1"/>
              </a:solidFill>
              <a:latin typeface="Roboto"/>
              <a:ea typeface="Roboto"/>
              <a:cs typeface="Roboto"/>
              <a:sym typeface="Roboto"/>
            </a:endParaRPr>
          </a:p>
        </p:txBody>
      </p:sp>
      <p:sp>
        <p:nvSpPr>
          <p:cNvPr id="102" name="Google Shape;102;p19"/>
          <p:cNvSpPr txBox="1"/>
          <p:nvPr/>
        </p:nvSpPr>
        <p:spPr>
          <a:xfrm>
            <a:off x="5188414" y="4637450"/>
            <a:ext cx="3781200" cy="36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Roboto"/>
                <a:ea typeface="Roboto"/>
                <a:cs typeface="Roboto"/>
                <a:sym typeface="Roboto"/>
              </a:rPr>
              <a:t>30C Ideal</a:t>
            </a:r>
            <a:r>
              <a:rPr lang="en" sz="2000">
                <a:solidFill>
                  <a:schemeClr val="dk1"/>
                </a:solidFill>
                <a:latin typeface="Roboto"/>
                <a:ea typeface="Roboto"/>
                <a:cs typeface="Roboto"/>
                <a:sym typeface="Roboto"/>
              </a:rPr>
              <a:t> Late Growth Phase</a:t>
            </a:r>
            <a:endParaRPr sz="2000">
              <a:solidFill>
                <a:schemeClr val="dk1"/>
              </a:solidFill>
              <a:latin typeface="Roboto"/>
              <a:ea typeface="Roboto"/>
              <a:cs typeface="Roboto"/>
              <a:sym typeface="Roboto"/>
            </a:endParaRPr>
          </a:p>
        </p:txBody>
      </p:sp>
      <p:sp>
        <p:nvSpPr>
          <p:cNvPr id="103" name="Google Shape;103;p19"/>
          <p:cNvSpPr txBox="1"/>
          <p:nvPr>
            <p:ph type="title"/>
          </p:nvPr>
        </p:nvSpPr>
        <p:spPr>
          <a:xfrm>
            <a:off x="6900" y="-121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u="sng">
                <a:latin typeface="Roboto"/>
                <a:ea typeface="Roboto"/>
                <a:cs typeface="Roboto"/>
                <a:sym typeface="Roboto"/>
              </a:rPr>
              <a:t>Visual Results - 30C Carbon Ideal</a:t>
            </a:r>
            <a:endParaRPr u="sng">
              <a:latin typeface="Roboto"/>
              <a:ea typeface="Roboto"/>
              <a:cs typeface="Roboto"/>
              <a:sym typeface="Roboto"/>
            </a:endParaRPr>
          </a:p>
        </p:txBody>
      </p:sp>
      <p:pic>
        <p:nvPicPr>
          <p:cNvPr id="104" name="Google Shape;104;p19"/>
          <p:cNvPicPr preferRelativeResize="0"/>
          <p:nvPr/>
        </p:nvPicPr>
        <p:blipFill>
          <a:blip r:embed="rId3">
            <a:alphaModFix/>
          </a:blip>
          <a:stretch>
            <a:fillRect/>
          </a:stretch>
        </p:blipFill>
        <p:spPr>
          <a:xfrm>
            <a:off x="57250" y="658551"/>
            <a:ext cx="3967773" cy="3978900"/>
          </a:xfrm>
          <a:prstGeom prst="rect">
            <a:avLst/>
          </a:prstGeom>
          <a:noFill/>
          <a:ln>
            <a:noFill/>
          </a:ln>
        </p:spPr>
      </p:pic>
      <p:pic>
        <p:nvPicPr>
          <p:cNvPr id="105" name="Google Shape;105;p19"/>
          <p:cNvPicPr preferRelativeResize="0"/>
          <p:nvPr/>
        </p:nvPicPr>
        <p:blipFill>
          <a:blip r:embed="rId4">
            <a:alphaModFix/>
          </a:blip>
          <a:stretch>
            <a:fillRect/>
          </a:stretch>
        </p:blipFill>
        <p:spPr>
          <a:xfrm>
            <a:off x="5095125" y="674112"/>
            <a:ext cx="3967777" cy="3963337"/>
          </a:xfrm>
          <a:prstGeom prst="rect">
            <a:avLst/>
          </a:prstGeom>
          <a:noFill/>
          <a:ln>
            <a:noFill/>
          </a:ln>
        </p:spPr>
      </p:pic>
      <p:cxnSp>
        <p:nvCxnSpPr>
          <p:cNvPr id="106" name="Google Shape;106;p19"/>
          <p:cNvCxnSpPr/>
          <p:nvPr/>
        </p:nvCxnSpPr>
        <p:spPr>
          <a:xfrm>
            <a:off x="4235150" y="2690975"/>
            <a:ext cx="658500" cy="0"/>
          </a:xfrm>
          <a:prstGeom prst="straightConnector1">
            <a:avLst/>
          </a:prstGeom>
          <a:noFill/>
          <a:ln cap="flat" cmpd="sng" w="38100">
            <a:solidFill>
              <a:schemeClr val="dk1"/>
            </a:solidFill>
            <a:prstDash val="solid"/>
            <a:round/>
            <a:headEnd len="med" w="med" type="none"/>
            <a:tailEnd len="med" w="med" type="triangle"/>
          </a:ln>
        </p:spPr>
      </p:cxnSp>
      <p:sp>
        <p:nvSpPr>
          <p:cNvPr id="107" name="Google Shape;107;p19"/>
          <p:cNvSpPr txBox="1"/>
          <p:nvPr>
            <p:ph idx="1" type="body"/>
          </p:nvPr>
        </p:nvSpPr>
        <p:spPr>
          <a:xfrm>
            <a:off x="5312763" y="122825"/>
            <a:ext cx="3837300" cy="437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SzPts val="1018"/>
              <a:buNone/>
            </a:pPr>
            <a:r>
              <a:rPr i="1" lang="en" sz="1365">
                <a:solidFill>
                  <a:schemeClr val="dk1"/>
                </a:solidFill>
                <a:latin typeface="Roboto"/>
                <a:ea typeface="Roboto"/>
                <a:cs typeface="Roboto"/>
                <a:sym typeface="Roboto"/>
              </a:rPr>
              <a:t>Percent Enrichment of 13C bicarbonate: </a:t>
            </a:r>
            <a:r>
              <a:rPr b="1" i="1" lang="en" sz="1365">
                <a:solidFill>
                  <a:schemeClr val="dk1"/>
                </a:solidFill>
                <a:latin typeface="Roboto"/>
                <a:ea typeface="Roboto"/>
                <a:cs typeface="Roboto"/>
                <a:sym typeface="Roboto"/>
              </a:rPr>
              <a:t>0.25%</a:t>
            </a:r>
            <a:endParaRPr b="1" i="1" sz="1365">
              <a:solidFill>
                <a:schemeClr val="dk1"/>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0"/>
          <p:cNvSpPr txBox="1"/>
          <p:nvPr/>
        </p:nvSpPr>
        <p:spPr>
          <a:xfrm>
            <a:off x="85436" y="4637450"/>
            <a:ext cx="3911400" cy="36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Roboto"/>
                <a:ea typeface="Roboto"/>
                <a:cs typeface="Roboto"/>
                <a:sym typeface="Roboto"/>
              </a:rPr>
              <a:t>30C Limited</a:t>
            </a:r>
            <a:r>
              <a:rPr lang="en" sz="2000">
                <a:solidFill>
                  <a:schemeClr val="dk1"/>
                </a:solidFill>
                <a:latin typeface="Roboto"/>
                <a:ea typeface="Roboto"/>
                <a:cs typeface="Roboto"/>
                <a:sym typeface="Roboto"/>
              </a:rPr>
              <a:t> Early Growth Phase</a:t>
            </a:r>
            <a:endParaRPr sz="2000">
              <a:solidFill>
                <a:schemeClr val="dk1"/>
              </a:solidFill>
              <a:latin typeface="Roboto"/>
              <a:ea typeface="Roboto"/>
              <a:cs typeface="Roboto"/>
              <a:sym typeface="Roboto"/>
            </a:endParaRPr>
          </a:p>
        </p:txBody>
      </p:sp>
      <p:sp>
        <p:nvSpPr>
          <p:cNvPr id="113" name="Google Shape;113;p20"/>
          <p:cNvSpPr txBox="1"/>
          <p:nvPr/>
        </p:nvSpPr>
        <p:spPr>
          <a:xfrm>
            <a:off x="5131961" y="4637450"/>
            <a:ext cx="3911400" cy="36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Roboto"/>
                <a:ea typeface="Roboto"/>
                <a:cs typeface="Roboto"/>
                <a:sym typeface="Roboto"/>
              </a:rPr>
              <a:t>30C Limited</a:t>
            </a:r>
            <a:r>
              <a:rPr lang="en" sz="2000">
                <a:solidFill>
                  <a:schemeClr val="dk1"/>
                </a:solidFill>
                <a:latin typeface="Roboto"/>
                <a:ea typeface="Roboto"/>
                <a:cs typeface="Roboto"/>
                <a:sym typeface="Roboto"/>
              </a:rPr>
              <a:t> Late Growth Phase</a:t>
            </a:r>
            <a:endParaRPr sz="2000">
              <a:solidFill>
                <a:schemeClr val="dk1"/>
              </a:solidFill>
              <a:latin typeface="Roboto"/>
              <a:ea typeface="Roboto"/>
              <a:cs typeface="Roboto"/>
              <a:sym typeface="Roboto"/>
            </a:endParaRPr>
          </a:p>
        </p:txBody>
      </p:sp>
      <p:sp>
        <p:nvSpPr>
          <p:cNvPr id="114" name="Google Shape;114;p20"/>
          <p:cNvSpPr txBox="1"/>
          <p:nvPr>
            <p:ph type="title"/>
          </p:nvPr>
        </p:nvSpPr>
        <p:spPr>
          <a:xfrm>
            <a:off x="6900" y="-121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u="sng">
                <a:latin typeface="Roboto"/>
                <a:ea typeface="Roboto"/>
                <a:cs typeface="Roboto"/>
                <a:sym typeface="Roboto"/>
              </a:rPr>
              <a:t>Visual Results - 30C Carbon</a:t>
            </a:r>
            <a:r>
              <a:rPr lang="en" u="sng">
                <a:latin typeface="Roboto"/>
                <a:ea typeface="Roboto"/>
                <a:cs typeface="Roboto"/>
                <a:sym typeface="Roboto"/>
              </a:rPr>
              <a:t> Limited</a:t>
            </a:r>
            <a:endParaRPr u="sng">
              <a:latin typeface="Roboto"/>
              <a:ea typeface="Roboto"/>
              <a:cs typeface="Roboto"/>
              <a:sym typeface="Roboto"/>
            </a:endParaRPr>
          </a:p>
        </p:txBody>
      </p:sp>
      <p:cxnSp>
        <p:nvCxnSpPr>
          <p:cNvPr id="115" name="Google Shape;115;p20"/>
          <p:cNvCxnSpPr/>
          <p:nvPr/>
        </p:nvCxnSpPr>
        <p:spPr>
          <a:xfrm>
            <a:off x="4235150" y="2690975"/>
            <a:ext cx="658500" cy="0"/>
          </a:xfrm>
          <a:prstGeom prst="straightConnector1">
            <a:avLst/>
          </a:prstGeom>
          <a:noFill/>
          <a:ln cap="flat" cmpd="sng" w="38100">
            <a:solidFill>
              <a:schemeClr val="dk1"/>
            </a:solidFill>
            <a:prstDash val="solid"/>
            <a:round/>
            <a:headEnd len="med" w="med" type="none"/>
            <a:tailEnd len="med" w="med" type="triangle"/>
          </a:ln>
        </p:spPr>
      </p:cxnSp>
      <p:pic>
        <p:nvPicPr>
          <p:cNvPr id="116" name="Google Shape;116;p20"/>
          <p:cNvPicPr preferRelativeResize="0"/>
          <p:nvPr/>
        </p:nvPicPr>
        <p:blipFill>
          <a:blip r:embed="rId3">
            <a:alphaModFix/>
          </a:blip>
          <a:stretch>
            <a:fillRect/>
          </a:stretch>
        </p:blipFill>
        <p:spPr>
          <a:xfrm>
            <a:off x="57250" y="660790"/>
            <a:ext cx="3967777" cy="3976657"/>
          </a:xfrm>
          <a:prstGeom prst="rect">
            <a:avLst/>
          </a:prstGeom>
          <a:noFill/>
          <a:ln>
            <a:noFill/>
          </a:ln>
        </p:spPr>
      </p:pic>
      <p:pic>
        <p:nvPicPr>
          <p:cNvPr id="117" name="Google Shape;117;p20"/>
          <p:cNvPicPr preferRelativeResize="0"/>
          <p:nvPr/>
        </p:nvPicPr>
        <p:blipFill>
          <a:blip r:embed="rId4">
            <a:alphaModFix/>
          </a:blip>
          <a:stretch>
            <a:fillRect/>
          </a:stretch>
        </p:blipFill>
        <p:spPr>
          <a:xfrm>
            <a:off x="5103775" y="669671"/>
            <a:ext cx="3967775" cy="3967775"/>
          </a:xfrm>
          <a:prstGeom prst="rect">
            <a:avLst/>
          </a:prstGeom>
          <a:noFill/>
          <a:ln>
            <a:noFill/>
          </a:ln>
        </p:spPr>
      </p:pic>
      <p:sp>
        <p:nvSpPr>
          <p:cNvPr id="118" name="Google Shape;118;p20"/>
          <p:cNvSpPr txBox="1"/>
          <p:nvPr>
            <p:ph idx="1" type="body"/>
          </p:nvPr>
        </p:nvSpPr>
        <p:spPr>
          <a:xfrm>
            <a:off x="5312763" y="122825"/>
            <a:ext cx="3837300" cy="437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SzPts val="1018"/>
              <a:buNone/>
            </a:pPr>
            <a:r>
              <a:rPr i="1" lang="en" sz="1365">
                <a:solidFill>
                  <a:schemeClr val="dk1"/>
                </a:solidFill>
                <a:latin typeface="Roboto"/>
                <a:ea typeface="Roboto"/>
                <a:cs typeface="Roboto"/>
                <a:sym typeface="Roboto"/>
              </a:rPr>
              <a:t>Percent Enrichment of 13C bicarbonate: </a:t>
            </a:r>
            <a:r>
              <a:rPr b="1" i="1" lang="en" sz="1365">
                <a:solidFill>
                  <a:schemeClr val="dk1"/>
                </a:solidFill>
                <a:latin typeface="Roboto"/>
                <a:ea typeface="Roboto"/>
                <a:cs typeface="Roboto"/>
                <a:sym typeface="Roboto"/>
              </a:rPr>
              <a:t>1.12</a:t>
            </a:r>
            <a:r>
              <a:rPr b="1" i="1" lang="en" sz="1365">
                <a:solidFill>
                  <a:schemeClr val="dk1"/>
                </a:solidFill>
                <a:latin typeface="Roboto"/>
                <a:ea typeface="Roboto"/>
                <a:cs typeface="Roboto"/>
                <a:sym typeface="Roboto"/>
              </a:rPr>
              <a:t>%</a:t>
            </a:r>
            <a:endParaRPr b="1" i="1" sz="1365">
              <a:solidFill>
                <a:schemeClr val="dk1"/>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1"/>
          <p:cNvSpPr txBox="1"/>
          <p:nvPr>
            <p:ph type="title"/>
          </p:nvPr>
        </p:nvSpPr>
        <p:spPr>
          <a:xfrm>
            <a:off x="6900" y="-121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u="sng">
                <a:latin typeface="Roboto"/>
                <a:ea typeface="Roboto"/>
                <a:cs typeface="Roboto"/>
                <a:sym typeface="Roboto"/>
              </a:rPr>
              <a:t>Visual Results - 15C Carbon Ideal</a:t>
            </a:r>
            <a:endParaRPr u="sng">
              <a:latin typeface="Roboto"/>
              <a:ea typeface="Roboto"/>
              <a:cs typeface="Roboto"/>
              <a:sym typeface="Roboto"/>
            </a:endParaRPr>
          </a:p>
        </p:txBody>
      </p:sp>
      <p:cxnSp>
        <p:nvCxnSpPr>
          <p:cNvPr id="124" name="Google Shape;124;p21"/>
          <p:cNvCxnSpPr/>
          <p:nvPr/>
        </p:nvCxnSpPr>
        <p:spPr>
          <a:xfrm>
            <a:off x="4235150" y="2690975"/>
            <a:ext cx="658500" cy="0"/>
          </a:xfrm>
          <a:prstGeom prst="straightConnector1">
            <a:avLst/>
          </a:prstGeom>
          <a:noFill/>
          <a:ln cap="flat" cmpd="sng" w="38100">
            <a:solidFill>
              <a:schemeClr val="dk1"/>
            </a:solidFill>
            <a:prstDash val="solid"/>
            <a:round/>
            <a:headEnd len="med" w="med" type="none"/>
            <a:tailEnd len="med" w="med" type="triangle"/>
          </a:ln>
        </p:spPr>
      </p:cxnSp>
      <p:sp>
        <p:nvSpPr>
          <p:cNvPr id="125" name="Google Shape;125;p21"/>
          <p:cNvSpPr txBox="1"/>
          <p:nvPr/>
        </p:nvSpPr>
        <p:spPr>
          <a:xfrm>
            <a:off x="93836" y="4637450"/>
            <a:ext cx="3894600" cy="36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Roboto"/>
                <a:ea typeface="Roboto"/>
                <a:cs typeface="Roboto"/>
                <a:sym typeface="Roboto"/>
              </a:rPr>
              <a:t>15</a:t>
            </a:r>
            <a:r>
              <a:rPr lang="en" sz="2000">
                <a:solidFill>
                  <a:schemeClr val="dk1"/>
                </a:solidFill>
                <a:latin typeface="Roboto"/>
                <a:ea typeface="Roboto"/>
                <a:cs typeface="Roboto"/>
                <a:sym typeface="Roboto"/>
              </a:rPr>
              <a:t>C Ideal Early Growth Phase</a:t>
            </a:r>
            <a:endParaRPr sz="2000">
              <a:solidFill>
                <a:schemeClr val="dk1"/>
              </a:solidFill>
              <a:latin typeface="Roboto"/>
              <a:ea typeface="Roboto"/>
              <a:cs typeface="Roboto"/>
              <a:sym typeface="Roboto"/>
            </a:endParaRPr>
          </a:p>
        </p:txBody>
      </p:sp>
      <p:sp>
        <p:nvSpPr>
          <p:cNvPr id="126" name="Google Shape;126;p21"/>
          <p:cNvSpPr txBox="1"/>
          <p:nvPr/>
        </p:nvSpPr>
        <p:spPr>
          <a:xfrm>
            <a:off x="5188414" y="4637450"/>
            <a:ext cx="3781200" cy="36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Roboto"/>
                <a:ea typeface="Roboto"/>
                <a:cs typeface="Roboto"/>
                <a:sym typeface="Roboto"/>
              </a:rPr>
              <a:t>15</a:t>
            </a:r>
            <a:r>
              <a:rPr lang="en" sz="2000">
                <a:solidFill>
                  <a:schemeClr val="dk1"/>
                </a:solidFill>
                <a:latin typeface="Roboto"/>
                <a:ea typeface="Roboto"/>
                <a:cs typeface="Roboto"/>
                <a:sym typeface="Roboto"/>
              </a:rPr>
              <a:t>C Ideal Late Growth Phase</a:t>
            </a:r>
            <a:endParaRPr sz="2000">
              <a:solidFill>
                <a:schemeClr val="dk1"/>
              </a:solidFill>
              <a:latin typeface="Roboto"/>
              <a:ea typeface="Roboto"/>
              <a:cs typeface="Roboto"/>
              <a:sym typeface="Roboto"/>
            </a:endParaRPr>
          </a:p>
        </p:txBody>
      </p:sp>
      <p:pic>
        <p:nvPicPr>
          <p:cNvPr id="127" name="Google Shape;127;p21"/>
          <p:cNvPicPr preferRelativeResize="0"/>
          <p:nvPr/>
        </p:nvPicPr>
        <p:blipFill>
          <a:blip r:embed="rId3">
            <a:alphaModFix/>
          </a:blip>
          <a:stretch>
            <a:fillRect/>
          </a:stretch>
        </p:blipFill>
        <p:spPr>
          <a:xfrm>
            <a:off x="57250" y="674127"/>
            <a:ext cx="3967775" cy="3963320"/>
          </a:xfrm>
          <a:prstGeom prst="rect">
            <a:avLst/>
          </a:prstGeom>
          <a:noFill/>
          <a:ln>
            <a:noFill/>
          </a:ln>
        </p:spPr>
      </p:pic>
      <p:pic>
        <p:nvPicPr>
          <p:cNvPr id="128" name="Google Shape;128;p21"/>
          <p:cNvPicPr preferRelativeResize="0"/>
          <p:nvPr/>
        </p:nvPicPr>
        <p:blipFill>
          <a:blip r:embed="rId4">
            <a:alphaModFix/>
          </a:blip>
          <a:stretch>
            <a:fillRect/>
          </a:stretch>
        </p:blipFill>
        <p:spPr>
          <a:xfrm>
            <a:off x="5103775" y="678520"/>
            <a:ext cx="3967777" cy="3958929"/>
          </a:xfrm>
          <a:prstGeom prst="rect">
            <a:avLst/>
          </a:prstGeom>
          <a:noFill/>
          <a:ln>
            <a:noFill/>
          </a:ln>
        </p:spPr>
      </p:pic>
      <p:sp>
        <p:nvSpPr>
          <p:cNvPr id="129" name="Google Shape;129;p21"/>
          <p:cNvSpPr txBox="1"/>
          <p:nvPr>
            <p:ph idx="1" type="body"/>
          </p:nvPr>
        </p:nvSpPr>
        <p:spPr>
          <a:xfrm>
            <a:off x="5312763" y="122825"/>
            <a:ext cx="3837300" cy="437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SzPts val="1018"/>
              <a:buNone/>
            </a:pPr>
            <a:r>
              <a:rPr i="1" lang="en" sz="1365">
                <a:solidFill>
                  <a:schemeClr val="dk1"/>
                </a:solidFill>
                <a:latin typeface="Roboto"/>
                <a:ea typeface="Roboto"/>
                <a:cs typeface="Roboto"/>
                <a:sym typeface="Roboto"/>
              </a:rPr>
              <a:t>Percent Enrichment of 13C bicarbonate: </a:t>
            </a:r>
            <a:r>
              <a:rPr b="1" i="1" lang="en" sz="1365">
                <a:solidFill>
                  <a:schemeClr val="dk1"/>
                </a:solidFill>
                <a:latin typeface="Roboto"/>
                <a:ea typeface="Roboto"/>
                <a:cs typeface="Roboto"/>
                <a:sym typeface="Roboto"/>
              </a:rPr>
              <a:t>0</a:t>
            </a:r>
            <a:r>
              <a:rPr b="1" i="1" lang="en" sz="1365">
                <a:solidFill>
                  <a:schemeClr val="dk1"/>
                </a:solidFill>
                <a:latin typeface="Roboto"/>
                <a:ea typeface="Roboto"/>
                <a:cs typeface="Roboto"/>
                <a:sym typeface="Roboto"/>
              </a:rPr>
              <a:t>.13%</a:t>
            </a:r>
            <a:endParaRPr b="1" i="1" sz="1365">
              <a:solidFill>
                <a:schemeClr val="dk1"/>
              </a:solidFill>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15E158B290FB04C85E3A58298661110" ma:contentTypeVersion="13" ma:contentTypeDescription="Create a new document." ma:contentTypeScope="" ma:versionID="41b7ff091aec529c3daf81507e8b0ec8">
  <xsd:schema xmlns:xsd="http://www.w3.org/2001/XMLSchema" xmlns:xs="http://www.w3.org/2001/XMLSchema" xmlns:p="http://schemas.microsoft.com/office/2006/metadata/properties" xmlns:ns2="18db2308-d939-430a-b691-238a8dea59b6" xmlns:ns3="5b8b13da-f81b-454a-95eb-607e33c0c50f" targetNamespace="http://schemas.microsoft.com/office/2006/metadata/properties" ma:root="true" ma:fieldsID="a3353ca290599b369a1ae03541399586" ns2:_="" ns3:_="">
    <xsd:import namespace="18db2308-d939-430a-b691-238a8dea59b6"/>
    <xsd:import namespace="5b8b13da-f81b-454a-95eb-607e33c0c50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db2308-d939-430a-b691-238a8dea59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a1dced58-e0b4-42b2-b81d-05092f917ff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8b13da-f81b-454a-95eb-607e33c0c50f"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3870a5b-0f6f-4a43-975e-bd6ec4c6147b}" ma:internalName="TaxCatchAll" ma:showField="CatchAllData" ma:web="5b8b13da-f81b-454a-95eb-607e33c0c5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8db2308-d939-430a-b691-238a8dea59b6">
      <Terms xmlns="http://schemas.microsoft.com/office/infopath/2007/PartnerControls"/>
    </lcf76f155ced4ddcb4097134ff3c332f>
    <TaxCatchAll xmlns="5b8b13da-f81b-454a-95eb-607e33c0c50f" xsi:nil="true"/>
  </documentManagement>
</p:properties>
</file>

<file path=customXml/itemProps1.xml><?xml version="1.0" encoding="utf-8"?>
<ds:datastoreItem xmlns:ds="http://schemas.openxmlformats.org/officeDocument/2006/customXml" ds:itemID="{9CE0E6FD-C7CE-4CEE-B1E4-90552AB1A4D2}"/>
</file>

<file path=customXml/itemProps2.xml><?xml version="1.0" encoding="utf-8"?>
<ds:datastoreItem xmlns:ds="http://schemas.openxmlformats.org/officeDocument/2006/customXml" ds:itemID="{6E0E8E2B-2758-4421-AAC6-277663039AF6}"/>
</file>

<file path=customXml/itemProps3.xml><?xml version="1.0" encoding="utf-8"?>
<ds:datastoreItem xmlns:ds="http://schemas.openxmlformats.org/officeDocument/2006/customXml" ds:itemID="{E99F494C-F709-43BD-8EA8-CF5BEEF260CA}"/>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0x010100815E158B290FB04C85E3A58298661110</vt:lpwstr>
  </property>
</Properties>
</file>